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27"/>
  </p:notesMasterIdLst>
  <p:sldIdLst>
    <p:sldId id="474" r:id="rId2"/>
    <p:sldId id="525" r:id="rId3"/>
    <p:sldId id="521" r:id="rId4"/>
    <p:sldId id="522" r:id="rId5"/>
    <p:sldId id="527" r:id="rId6"/>
    <p:sldId id="530" r:id="rId7"/>
    <p:sldId id="531" r:id="rId8"/>
    <p:sldId id="524" r:id="rId9"/>
    <p:sldId id="477" r:id="rId10"/>
    <p:sldId id="478" r:id="rId11"/>
    <p:sldId id="503" r:id="rId12"/>
    <p:sldId id="494" r:id="rId13"/>
    <p:sldId id="490" r:id="rId14"/>
    <p:sldId id="493" r:id="rId15"/>
    <p:sldId id="480" r:id="rId16"/>
    <p:sldId id="481" r:id="rId17"/>
    <p:sldId id="484" r:id="rId18"/>
    <p:sldId id="512" r:id="rId19"/>
    <p:sldId id="517" r:id="rId20"/>
    <p:sldId id="514" r:id="rId21"/>
    <p:sldId id="515" r:id="rId22"/>
    <p:sldId id="516" r:id="rId23"/>
    <p:sldId id="519" r:id="rId24"/>
    <p:sldId id="532" r:id="rId25"/>
    <p:sldId id="491" r:id="rId26"/>
  </p:sldIdLst>
  <p:sldSz cx="13004800" cy="9753600"/>
  <p:notesSz cx="6858000" cy="9144000"/>
  <p:defaultTextStyle>
    <a:defPPr>
      <a:defRPr lang="el-GR"/>
    </a:defPPr>
    <a:lvl1pPr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1pPr>
    <a:lvl2pPr marL="342900" indent="1143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2pPr>
    <a:lvl3pPr marL="685800" indent="2286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3pPr>
    <a:lvl4pPr marL="1028700" indent="3429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4pPr>
    <a:lvl5pPr marL="1371600" indent="4572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5pPr>
    <a:lvl6pPr marL="2286000" algn="l" defTabSz="914400" rtl="0" eaLnBrk="1" latinLnBrk="0" hangingPunct="1">
      <a:defRPr sz="3600" kern="1200">
        <a:solidFill>
          <a:srgbClr val="000000"/>
        </a:solidFill>
        <a:latin typeface="Helvetica Light"/>
        <a:ea typeface="Helvetica Light"/>
        <a:cs typeface="Helvetica Light"/>
        <a:sym typeface="Helvetica Light"/>
      </a:defRPr>
    </a:lvl6pPr>
    <a:lvl7pPr marL="2743200" algn="l" defTabSz="914400" rtl="0" eaLnBrk="1" latinLnBrk="0" hangingPunct="1">
      <a:defRPr sz="3600" kern="1200">
        <a:solidFill>
          <a:srgbClr val="000000"/>
        </a:solidFill>
        <a:latin typeface="Helvetica Light"/>
        <a:ea typeface="Helvetica Light"/>
        <a:cs typeface="Helvetica Light"/>
        <a:sym typeface="Helvetica Light"/>
      </a:defRPr>
    </a:lvl7pPr>
    <a:lvl8pPr marL="3200400" algn="l" defTabSz="914400" rtl="0" eaLnBrk="1" latinLnBrk="0" hangingPunct="1">
      <a:defRPr sz="3600" kern="1200">
        <a:solidFill>
          <a:srgbClr val="000000"/>
        </a:solidFill>
        <a:latin typeface="Helvetica Light"/>
        <a:ea typeface="Helvetica Light"/>
        <a:cs typeface="Helvetica Light"/>
        <a:sym typeface="Helvetica Light"/>
      </a:defRPr>
    </a:lvl8pPr>
    <a:lvl9pPr marL="3657600" algn="l" defTabSz="914400" rtl="0" eaLnBrk="1" latinLnBrk="0" hangingPunct="1">
      <a:defRPr sz="3600" kern="1200">
        <a:solidFill>
          <a:srgbClr val="000000"/>
        </a:solidFill>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BBE0E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8527" autoAdjust="0"/>
  </p:normalViewPr>
  <p:slideViewPr>
    <p:cSldViewPr>
      <p:cViewPr>
        <p:scale>
          <a:sx n="57" d="100"/>
          <a:sy n="57" d="100"/>
        </p:scale>
        <p:origin x="-2418" y="-55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838"/>
    </p:cViewPr>
  </p:sorterViewPr>
  <p:notesViewPr>
    <p:cSldViewPr>
      <p:cViewPr varScale="1">
        <p:scale>
          <a:sx n="67" d="100"/>
          <a:sy n="67" d="100"/>
        </p:scale>
        <p:origin x="-3228"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E5FE7-FBFC-4AE1-9965-A47BF576B7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F18DCB5-28B4-43AD-A4C2-198BC35BB4A4}">
      <dgm:prSet phldrT="[Text]" custT="1"/>
      <dgm:spPr>
        <a:solidFill>
          <a:srgbClr val="00B0F0"/>
        </a:solidFill>
      </dgm:spPr>
      <dgm:t>
        <a:bodyPr/>
        <a:lstStyle/>
        <a:p>
          <a:pPr algn="just"/>
          <a:r>
            <a:rPr lang="el-GR" sz="2400" dirty="0" smtClean="0">
              <a:latin typeface="+mn-lt"/>
              <a:cs typeface="Helvetica"/>
              <a:sym typeface="Helvetica"/>
            </a:rPr>
            <a:t>Το πρόγραμμα έχει ως στόχο να αναδείξει τα ιδανικά  που πρεσβεύει η Ολυμπιακή Εκεχειρία, όπως η ισότητα ευκαιριών, η αποδοχή του διαφορετικού, ο σεβασμός και η καλύτερη κατανόηση μεταξύ των μονάδων και των κοινωνιών. </a:t>
          </a:r>
          <a:endParaRPr lang="en-US" sz="2400" dirty="0" smtClean="0">
            <a:latin typeface="+mn-lt"/>
            <a:cs typeface="Helvetica"/>
            <a:sym typeface="Helvetica"/>
          </a:endParaRPr>
        </a:p>
        <a:p>
          <a:pPr algn="just"/>
          <a:r>
            <a:rPr lang="el-GR" sz="2400" dirty="0" smtClean="0">
              <a:latin typeface="+mn-lt"/>
              <a:cs typeface="Helvetica"/>
              <a:sym typeface="Helvetica"/>
            </a:rPr>
            <a:t>Η κατανόηση αυτών των εννοιών σε νεαρή ηλικία είναι πολύ σημαντική και μπορεί να βοηθήσει στη μείωση των περιστατικών βίας και ρατσισμού  στα σχολεία, στην προώθηση της ομαδικής εργασίας και στη δημιουργική συνύπαρξη διαφορετικών ιδεών, καταγωγής, θρησκειών, και πάνω από όλα στο σεβασμό για την ιθαγένεια (σχολική κοινότητα, τοπική κοινότητα, κράτος) και στην ενεργό, θετική και αποτελεσματική συμμετοχή τους στην κοινωνία.</a:t>
          </a:r>
          <a:endParaRPr lang="el-GR" sz="2400" dirty="0"/>
        </a:p>
      </dgm:t>
    </dgm:pt>
    <dgm:pt modelId="{42FFBBE2-AC27-44DA-84E4-1C42071216A7}" type="parTrans" cxnId="{6661426A-1DDD-4972-8A94-6B5B62C411A0}">
      <dgm:prSet/>
      <dgm:spPr/>
      <dgm:t>
        <a:bodyPr/>
        <a:lstStyle/>
        <a:p>
          <a:endParaRPr lang="el-GR"/>
        </a:p>
      </dgm:t>
    </dgm:pt>
    <dgm:pt modelId="{502809CC-CE38-45DB-BD10-4570CF3043E4}" type="sibTrans" cxnId="{6661426A-1DDD-4972-8A94-6B5B62C411A0}">
      <dgm:prSet/>
      <dgm:spPr/>
      <dgm:t>
        <a:bodyPr/>
        <a:lstStyle/>
        <a:p>
          <a:endParaRPr lang="el-GR"/>
        </a:p>
      </dgm:t>
    </dgm:pt>
    <dgm:pt modelId="{7500ACDF-0612-4D5A-B55B-192CD1C88020}" type="pres">
      <dgm:prSet presAssocID="{A9DE5FE7-FBFC-4AE1-9965-A47BF576B7FA}" presName="linear" presStyleCnt="0">
        <dgm:presLayoutVars>
          <dgm:animLvl val="lvl"/>
          <dgm:resizeHandles val="exact"/>
        </dgm:presLayoutVars>
      </dgm:prSet>
      <dgm:spPr/>
      <dgm:t>
        <a:bodyPr/>
        <a:lstStyle/>
        <a:p>
          <a:endParaRPr lang="en-US"/>
        </a:p>
      </dgm:t>
    </dgm:pt>
    <dgm:pt modelId="{779101C1-9A59-423C-9E69-43860489B7F2}" type="pres">
      <dgm:prSet presAssocID="{2F18DCB5-28B4-43AD-A4C2-198BC35BB4A4}" presName="parentText" presStyleLbl="node1" presStyleIdx="0" presStyleCnt="1" custScaleY="1184720" custLinFactNeighborX="7820">
        <dgm:presLayoutVars>
          <dgm:chMax val="0"/>
          <dgm:bulletEnabled val="1"/>
        </dgm:presLayoutVars>
      </dgm:prSet>
      <dgm:spPr/>
      <dgm:t>
        <a:bodyPr/>
        <a:lstStyle/>
        <a:p>
          <a:endParaRPr lang="el-GR"/>
        </a:p>
      </dgm:t>
    </dgm:pt>
  </dgm:ptLst>
  <dgm:cxnLst>
    <dgm:cxn modelId="{42EEC53F-40B6-4354-9A2A-98820EEBEED7}" type="presOf" srcId="{A9DE5FE7-FBFC-4AE1-9965-A47BF576B7FA}" destId="{7500ACDF-0612-4D5A-B55B-192CD1C88020}" srcOrd="0" destOrd="0" presId="urn:microsoft.com/office/officeart/2005/8/layout/vList2"/>
    <dgm:cxn modelId="{6661426A-1DDD-4972-8A94-6B5B62C411A0}" srcId="{A9DE5FE7-FBFC-4AE1-9965-A47BF576B7FA}" destId="{2F18DCB5-28B4-43AD-A4C2-198BC35BB4A4}" srcOrd="0" destOrd="0" parTransId="{42FFBBE2-AC27-44DA-84E4-1C42071216A7}" sibTransId="{502809CC-CE38-45DB-BD10-4570CF3043E4}"/>
    <dgm:cxn modelId="{401B4285-8863-448F-A8F8-73F59C56FDB9}" type="presOf" srcId="{2F18DCB5-28B4-43AD-A4C2-198BC35BB4A4}" destId="{779101C1-9A59-423C-9E69-43860489B7F2}" srcOrd="0" destOrd="0" presId="urn:microsoft.com/office/officeart/2005/8/layout/vList2"/>
    <dgm:cxn modelId="{1F5A83BD-312B-433A-96C6-EE383D6ADF08}" type="presParOf" srcId="{7500ACDF-0612-4D5A-B55B-192CD1C88020}" destId="{779101C1-9A59-423C-9E69-43860489B7F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E5FE7-FBFC-4AE1-9965-A47BF576B7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F18DCB5-28B4-43AD-A4C2-198BC35BB4A4}">
      <dgm:prSet phldrT="[Text]" custT="1"/>
      <dgm:spPr>
        <a:solidFill>
          <a:srgbClr val="00B0F0"/>
        </a:solidFill>
      </dgm:spPr>
      <dgm:t>
        <a:bodyPr/>
        <a:lstStyle/>
        <a:p>
          <a:r>
            <a:rPr lang="el-GR" sz="2500" dirty="0" smtClean="0">
              <a:solidFill>
                <a:schemeClr val="bg1"/>
              </a:solidFill>
              <a:latin typeface="+mn-lt"/>
              <a:cs typeface="Helvetica"/>
              <a:sym typeface="Helvetica"/>
            </a:rPr>
            <a:t>Το εκπαιδευτικό πρόγραμμα απευθύνεται σε μαθητές ηλικίας 10 έως 15 ετών των σχολείων της Ελλάδας και αποσκοπεί στην ανάδειξη και την αντιμετώπιση προβλημάτων του εκφοβισμού, της παρενόχλησης, του ρατσισμού και της σύγκρουσης στα σχολεία, προωθώντας τις ακόλουθες αρχές: </a:t>
          </a:r>
          <a:endParaRPr lang="en-US" sz="2500" dirty="0" smtClean="0">
            <a:solidFill>
              <a:schemeClr val="bg1"/>
            </a:solidFill>
            <a:latin typeface="+mn-lt"/>
            <a:cs typeface="Helvetica"/>
            <a:sym typeface="Helvetica"/>
          </a:endParaRPr>
        </a:p>
        <a:p>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Σεβασμό στη διαφορετικότητα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Ισότητα  ευκαιριών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Κοινωνική ένταξη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Ειρηνική επίλυση διαφορών</a:t>
          </a:r>
          <a:endParaRPr lang="en-US" sz="2500" dirty="0" smtClean="0">
            <a:solidFill>
              <a:schemeClr val="bg1"/>
            </a:solidFill>
            <a:latin typeface="+mn-lt"/>
            <a:ea typeface="Helvetica"/>
            <a:cs typeface="Helvetica"/>
            <a:sym typeface="Helvetica"/>
          </a:endParaRPr>
        </a:p>
      </dgm:t>
    </dgm:pt>
    <dgm:pt modelId="{42FFBBE2-AC27-44DA-84E4-1C42071216A7}" type="parTrans" cxnId="{6661426A-1DDD-4972-8A94-6B5B62C411A0}">
      <dgm:prSet/>
      <dgm:spPr/>
      <dgm:t>
        <a:bodyPr/>
        <a:lstStyle/>
        <a:p>
          <a:endParaRPr lang="el-GR"/>
        </a:p>
      </dgm:t>
    </dgm:pt>
    <dgm:pt modelId="{502809CC-CE38-45DB-BD10-4570CF3043E4}" type="sibTrans" cxnId="{6661426A-1DDD-4972-8A94-6B5B62C411A0}">
      <dgm:prSet/>
      <dgm:spPr/>
      <dgm:t>
        <a:bodyPr/>
        <a:lstStyle/>
        <a:p>
          <a:endParaRPr lang="el-GR"/>
        </a:p>
      </dgm:t>
    </dgm:pt>
    <dgm:pt modelId="{7500ACDF-0612-4D5A-B55B-192CD1C88020}" type="pres">
      <dgm:prSet presAssocID="{A9DE5FE7-FBFC-4AE1-9965-A47BF576B7FA}" presName="linear" presStyleCnt="0">
        <dgm:presLayoutVars>
          <dgm:animLvl val="lvl"/>
          <dgm:resizeHandles val="exact"/>
        </dgm:presLayoutVars>
      </dgm:prSet>
      <dgm:spPr/>
      <dgm:t>
        <a:bodyPr/>
        <a:lstStyle/>
        <a:p>
          <a:endParaRPr lang="en-US"/>
        </a:p>
      </dgm:t>
    </dgm:pt>
    <dgm:pt modelId="{779101C1-9A59-423C-9E69-43860489B7F2}" type="pres">
      <dgm:prSet presAssocID="{2F18DCB5-28B4-43AD-A4C2-198BC35BB4A4}" presName="parentText" presStyleLbl="node1" presStyleIdx="0" presStyleCnt="1" custScaleY="106524">
        <dgm:presLayoutVars>
          <dgm:chMax val="0"/>
          <dgm:bulletEnabled val="1"/>
        </dgm:presLayoutVars>
      </dgm:prSet>
      <dgm:spPr/>
      <dgm:t>
        <a:bodyPr/>
        <a:lstStyle/>
        <a:p>
          <a:endParaRPr lang="el-GR"/>
        </a:p>
      </dgm:t>
    </dgm:pt>
  </dgm:ptLst>
  <dgm:cxnLst>
    <dgm:cxn modelId="{6661426A-1DDD-4972-8A94-6B5B62C411A0}" srcId="{A9DE5FE7-FBFC-4AE1-9965-A47BF576B7FA}" destId="{2F18DCB5-28B4-43AD-A4C2-198BC35BB4A4}" srcOrd="0" destOrd="0" parTransId="{42FFBBE2-AC27-44DA-84E4-1C42071216A7}" sibTransId="{502809CC-CE38-45DB-BD10-4570CF3043E4}"/>
    <dgm:cxn modelId="{1C705817-CCB7-4F70-BA2B-0604997528C5}" type="presOf" srcId="{2F18DCB5-28B4-43AD-A4C2-198BC35BB4A4}" destId="{779101C1-9A59-423C-9E69-43860489B7F2}" srcOrd="0" destOrd="0" presId="urn:microsoft.com/office/officeart/2005/8/layout/vList2"/>
    <dgm:cxn modelId="{DA0F9B20-6357-49B2-8212-5F8432C14C6C}" type="presOf" srcId="{A9DE5FE7-FBFC-4AE1-9965-A47BF576B7FA}" destId="{7500ACDF-0612-4D5A-B55B-192CD1C88020}" srcOrd="0" destOrd="0" presId="urn:microsoft.com/office/officeart/2005/8/layout/vList2"/>
    <dgm:cxn modelId="{A0D2F5FF-C3E3-4154-8339-69FE606A0630}" type="presParOf" srcId="{7500ACDF-0612-4D5A-B55B-192CD1C88020}" destId="{779101C1-9A59-423C-9E69-43860489B7F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9101C1-9A59-423C-9E69-43860489B7F2}">
      <dsp:nvSpPr>
        <dsp:cNvPr id="0" name=""/>
        <dsp:cNvSpPr/>
      </dsp:nvSpPr>
      <dsp:spPr>
        <a:xfrm>
          <a:off x="0" y="213255"/>
          <a:ext cx="6121820" cy="706232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l-GR" sz="2400" kern="1200" dirty="0" smtClean="0">
              <a:latin typeface="+mn-lt"/>
              <a:cs typeface="Helvetica"/>
              <a:sym typeface="Helvetica"/>
            </a:rPr>
            <a:t>Το πρόγραμμα έχει ως στόχο να αναδείξει τα ιδανικά  που πρεσβεύει η Ολυμπιακή Εκεχειρία, όπως η ισότητα ευκαιριών, η αποδοχή του διαφορετικού, ο σεβασμός και η καλύτερη κατανόηση μεταξύ των μονάδων και των κοινωνιών. </a:t>
          </a:r>
          <a:endParaRPr lang="en-US" sz="2400" kern="1200" dirty="0" smtClean="0">
            <a:latin typeface="+mn-lt"/>
            <a:cs typeface="Helvetica"/>
            <a:sym typeface="Helvetica"/>
          </a:endParaRPr>
        </a:p>
        <a:p>
          <a:pPr lvl="0" algn="just" defTabSz="1066800">
            <a:lnSpc>
              <a:spcPct val="90000"/>
            </a:lnSpc>
            <a:spcBef>
              <a:spcPct val="0"/>
            </a:spcBef>
            <a:spcAft>
              <a:spcPct val="35000"/>
            </a:spcAft>
          </a:pPr>
          <a:r>
            <a:rPr lang="el-GR" sz="2400" kern="1200" dirty="0" smtClean="0">
              <a:latin typeface="+mn-lt"/>
              <a:cs typeface="Helvetica"/>
              <a:sym typeface="Helvetica"/>
            </a:rPr>
            <a:t>Η κατανόηση αυτών των εννοιών σε νεαρή ηλικία είναι πολύ σημαντική και μπορεί να βοηθήσει στη μείωση των περιστατικών βίας και ρατσισμού  στα σχολεία, στην προώθηση της ομαδικής εργασίας και στη δημιουργική συνύπαρξη διαφορετικών ιδεών, καταγωγής, θρησκειών, και πάνω από όλα στο σεβασμό για την ιθαγένεια (σχολική κοινότητα, τοπική κοινότητα, κράτος) και στην ενεργό, θετική και αποτελεσματική συμμετοχή τους στην κοινωνία.</a:t>
          </a:r>
          <a:endParaRPr lang="el-GR" sz="2400" kern="1200" dirty="0"/>
        </a:p>
      </dsp:txBody>
      <dsp:txXfrm>
        <a:off x="0" y="213255"/>
        <a:ext cx="6121820" cy="70623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9101C1-9A59-423C-9E69-43860489B7F2}">
      <dsp:nvSpPr>
        <dsp:cNvPr id="0" name=""/>
        <dsp:cNvSpPr/>
      </dsp:nvSpPr>
      <dsp:spPr>
        <a:xfrm>
          <a:off x="0" y="508773"/>
          <a:ext cx="5760640" cy="648092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Το εκπαιδευτικό πρόγραμμα απευθύνεται σε μαθητές ηλικίας 10 έως 15 ετών των σχολείων της Ελλάδας και αποσκοπεί στην ανάδειξη και την αντιμετώπιση προβλημάτων του εκφοβισμού, της παρενόχλησης, του ρατσισμού και της σύγκρουσης στα σχολεία, προωθώντας τις ακόλουθες αρχές: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Σεβασμό στη διαφορετικότητα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Ισότητα  ευκαιριών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Κοινωνική ένταξη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Ειρηνική επίλυση διαφορών</a:t>
          </a:r>
          <a:endParaRPr lang="en-US" sz="2500" kern="1200" dirty="0" smtClean="0">
            <a:solidFill>
              <a:schemeClr val="bg1"/>
            </a:solidFill>
            <a:latin typeface="+mn-lt"/>
            <a:ea typeface="Helvetica"/>
            <a:cs typeface="Helvetica"/>
            <a:sym typeface="Helvetica"/>
          </a:endParaRPr>
        </a:p>
      </dsp:txBody>
      <dsp:txXfrm>
        <a:off x="0" y="508773"/>
        <a:ext cx="5760640" cy="6480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2050"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l-GR" noProof="0" smtClean="0">
                <a:sym typeface="Noteworthy Bold" charset="0"/>
              </a:rPr>
              <a:t>Click to edit Master text styles</a:t>
            </a:r>
          </a:p>
          <a:p>
            <a:pPr lvl="1"/>
            <a:r>
              <a:rPr lang="el-GR" noProof="0" smtClean="0">
                <a:sym typeface="Noteworthy Bold" charset="0"/>
              </a:rPr>
              <a:t>Second level</a:t>
            </a:r>
          </a:p>
          <a:p>
            <a:pPr lvl="2"/>
            <a:r>
              <a:rPr lang="el-GR" noProof="0" smtClean="0">
                <a:sym typeface="Noteworthy Bold" charset="0"/>
              </a:rPr>
              <a:t>Third level</a:t>
            </a:r>
          </a:p>
          <a:p>
            <a:pPr lvl="3"/>
            <a:r>
              <a:rPr lang="el-GR" noProof="0" smtClean="0">
                <a:sym typeface="Noteworthy Bold" charset="0"/>
              </a:rPr>
              <a:t>Fourth level</a:t>
            </a:r>
          </a:p>
          <a:p>
            <a:pPr lvl="4"/>
            <a:r>
              <a:rPr lang="el-GR" noProof="0" smtClean="0">
                <a:sym typeface="Noteworthy Bold" charset="0"/>
              </a:rPr>
              <a:t>Fifth level</a:t>
            </a:r>
          </a:p>
        </p:txBody>
      </p:sp>
    </p:spTree>
    <p:extLst>
      <p:ext uri="{BB962C8B-B14F-4D97-AF65-F5344CB8AC3E}">
        <p14:creationId xmlns="" xmlns:p14="http://schemas.microsoft.com/office/powerpoint/2010/main" val="3849294238"/>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21523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dirty="0">
              <a:sym typeface="Noteworthy Bold"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Char char="-"/>
              <a:defRPr/>
            </a:pPr>
            <a:endParaRPr lang="en-US" b="0" dirty="0" smtClean="0">
              <a:latin typeface="Helvetica"/>
              <a:ea typeface="Helvetica"/>
              <a:cs typeface="Helvetica"/>
              <a:sym typeface="Helveti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273050" indent="-273050" algn="just" defTabSz="487363">
              <a:lnSpc>
                <a:spcPct val="150000"/>
              </a:lnSpc>
              <a:buClr>
                <a:srgbClr val="000000"/>
              </a:buClr>
              <a:buSzPct val="100000"/>
              <a:buFont typeface="Wingdings" pitchFamily="2" charset="2"/>
              <a:buNone/>
              <a:defRPr/>
            </a:pPr>
            <a:endParaRPr lang="en-US" dirty="0" smtClean="0">
              <a:latin typeface="Helvetica"/>
              <a:ea typeface="Helvetica"/>
              <a:cs typeface="Helvetica"/>
              <a:sym typeface="Helvetic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r>
              <a:rPr lang="el-GR" b="0" dirty="0" smtClean="0">
                <a:latin typeface="Helvetica"/>
                <a:ea typeface="Helvetica"/>
                <a:cs typeface="Helvetica"/>
                <a:sym typeface="Helvetica"/>
              </a:rPr>
              <a:t>71 </a:t>
            </a:r>
            <a:r>
              <a:rPr lang="el-GR" b="0" dirty="0" err="1" smtClean="0">
                <a:latin typeface="Helvetica"/>
                <a:ea typeface="Helvetica"/>
                <a:cs typeface="Helvetica"/>
                <a:sym typeface="Helvetica"/>
              </a:rPr>
              <a:t>σχολεια</a:t>
            </a:r>
            <a:r>
              <a:rPr lang="el-GR" b="0" dirty="0" smtClean="0">
                <a:latin typeface="Helvetica"/>
                <a:ea typeface="Helvetica"/>
                <a:cs typeface="Helvetica"/>
                <a:sym typeface="Helvetica"/>
              </a:rPr>
              <a:t> 2013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l-GR" sz="2400" kern="1200" dirty="0">
              <a:solidFill>
                <a:srgbClr val="572E2D"/>
              </a:solidFill>
              <a:latin typeface="Noteworthy Bold" charset="0"/>
              <a:ea typeface="Noteworthy Bold" charset="0"/>
              <a:cs typeface="Noteworthy Bold" charset="0"/>
              <a:sym typeface="Noteworthy Bo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A992397-B019-42EF-8333-C5AD2B0B7626}" type="slidenum">
              <a:rPr lang="el-GR" smtClean="0"/>
              <a:pPr/>
              <a:t>25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l-GR" sz="2400" kern="1200" dirty="0">
              <a:solidFill>
                <a:srgbClr val="572E2D"/>
              </a:solidFill>
              <a:latin typeface="Noteworthy Bold" charset="0"/>
              <a:ea typeface="Noteworthy Bold" charset="0"/>
              <a:cs typeface="Noteworthy Bold" charset="0"/>
              <a:sym typeface="Noteworthy Bo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144588" y="687388"/>
            <a:ext cx="4568825" cy="3425825"/>
          </a:xfrm>
          <a:prstGeom prst="rect">
            <a:avLst/>
          </a:prstGeom>
          <a:solidFill>
            <a:srgbClr val="FFFFFF"/>
          </a:solidFill>
          <a:ln w="9525">
            <a:solidFill>
              <a:srgbClr val="000000"/>
            </a:solidFill>
            <a:miter lim="800000"/>
            <a:headEnd/>
            <a:tailEnd/>
          </a:ln>
        </p:spPr>
        <p:txBody>
          <a:bodyPr wrap="none" anchor="ctr"/>
          <a:lstStyle/>
          <a:p>
            <a:endParaRPr lang="en-US">
              <a:ea typeface="Lucida Sans Unicode" pitchFamily="34" charset="0"/>
              <a:cs typeface="Lucida Sans Unicode" pitchFamily="34" charset="0"/>
            </a:endParaRPr>
          </a:p>
        </p:txBody>
      </p:sp>
      <p:sp>
        <p:nvSpPr>
          <p:cNvPr id="14339" name="Text Box 2"/>
          <p:cNvSpPr>
            <a:spLocks noGrp="1" noChangeArrowheads="1"/>
          </p:cNvSpPr>
          <p:nvPr>
            <p:ph type="body"/>
          </p:nvPr>
        </p:nvSpPr>
        <p:spPr>
          <a:xfrm>
            <a:off x="685800" y="4343400"/>
            <a:ext cx="5486400" cy="4114800"/>
          </a:xfrm>
          <a:noFill/>
        </p:spPr>
        <p:txBody>
          <a:bodyPr lIns="92160" tIns="46080" rIns="92160" bIns="46080"/>
          <a:lstStyle/>
          <a:p>
            <a:pPr>
              <a:spcBef>
                <a:spcPts val="450"/>
              </a:spcBef>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pPr>
            <a:endParaRPr lang="en-US" altLang="en-US" dirty="0" smtClean="0">
              <a:latin typeface="Arial" charset="0"/>
              <a:ea typeface="Lucida Sans Unicode" pitchFamily="34" charset="0"/>
              <a:cs typeface="Lucida Sans Unicode"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l-GR" sz="2400" kern="1200" dirty="0">
              <a:solidFill>
                <a:srgbClr val="572E2D"/>
              </a:solidFill>
              <a:latin typeface="Noteworthy Bold" charset="0"/>
              <a:ea typeface="Noteworthy Bold" charset="0"/>
              <a:cs typeface="Noteworthy Bold" charset="0"/>
              <a:sym typeface="Noteworthy Bo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l-GR" sz="2400" kern="1200" dirty="0">
              <a:solidFill>
                <a:srgbClr val="572E2D"/>
              </a:solidFill>
              <a:latin typeface="Noteworthy Bold" charset="0"/>
              <a:ea typeface="Noteworthy Bold" charset="0"/>
              <a:cs typeface="Noteworthy Bold" charset="0"/>
              <a:sym typeface="Noteworthy Bo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273050" indent="-273050" algn="just" defTabSz="487363">
              <a:lnSpc>
                <a:spcPct val="150000"/>
              </a:lnSpc>
              <a:buClr>
                <a:srgbClr val="000000"/>
              </a:buClr>
              <a:buSzPct val="100000"/>
              <a:buFont typeface="Wingdings" pitchFamily="2" charset="2"/>
              <a:buNone/>
              <a:defRPr/>
            </a:pPr>
            <a:endParaRPr lang="en-US" dirty="0" smtClean="0">
              <a:latin typeface="Helvetica"/>
              <a:ea typeface="Helvetica"/>
              <a:cs typeface="Helvetica"/>
              <a:sym typeface="Helvetic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155575" indent="-155575" algn="just" defTabSz="487363">
              <a:lnSpc>
                <a:spcPct val="150000"/>
              </a:lnSpc>
              <a:defRPr/>
            </a:pPr>
            <a:r>
              <a:rPr lang="el-GR" sz="3200" b="1" dirty="0" smtClean="0">
                <a:latin typeface="Helvetica"/>
                <a:ea typeface="Helvetica"/>
                <a:cs typeface="Helvetica"/>
                <a:sym typeface="Helvetica"/>
              </a:rPr>
              <a:t> </a:t>
            </a:r>
            <a:endParaRPr lang="el-GR" b="1" dirty="0" smtClean="0">
              <a:latin typeface="Helvetica"/>
              <a:ea typeface="Helvetica"/>
              <a:cs typeface="Helvetica"/>
              <a:sym typeface="Helvetic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155575" indent="-155575" algn="just" defTabSz="487363">
              <a:lnSpc>
                <a:spcPct val="150000"/>
              </a:lnSpc>
              <a:defRPr/>
            </a:pPr>
            <a:endParaRPr lang="el-GR" dirty="0">
              <a:sym typeface="Noteworthy Bold"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l-G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270000" y="254000"/>
            <a:ext cx="10464800" cy="2438400"/>
          </a:xfrm>
          <a:prstGeom prst="rect">
            <a:avLst/>
          </a:prstGeom>
          <a:noFill/>
          <a:ln w="12700">
            <a:noFill/>
            <a:miter lim="0"/>
            <a:headEnd/>
            <a:tailEnd/>
          </a:ln>
        </p:spPr>
        <p:txBody>
          <a:bodyPr vert="horz" wrap="square" lIns="50800" tIns="50800" rIns="50800" bIns="50800" numCol="1" anchor="ctr" anchorCtr="0" compatLnSpc="1">
            <a:prstTxWarp prst="textNoShape">
              <a:avLst/>
            </a:prstTxWarp>
          </a:bodyPr>
          <a:lstStyle/>
          <a:p>
            <a:pPr lvl="0"/>
            <a:r>
              <a:rPr lang="el-GR" smtClean="0">
                <a:sym typeface="Helvetica Light"/>
              </a:rPr>
              <a:t>Click to edit Master title style</a:t>
            </a:r>
          </a:p>
        </p:txBody>
      </p:sp>
      <p:sp>
        <p:nvSpPr>
          <p:cNvPr id="1027" name="Rectangle 2"/>
          <p:cNvSpPr>
            <a:spLocks noGrp="1"/>
          </p:cNvSpPr>
          <p:nvPr>
            <p:ph type="body" idx="1"/>
          </p:nvPr>
        </p:nvSpPr>
        <p:spPr bwMode="auto">
          <a:xfrm>
            <a:off x="1270000" y="2768600"/>
            <a:ext cx="10464800" cy="5715000"/>
          </a:xfrm>
          <a:prstGeom prst="rect">
            <a:avLst/>
          </a:prstGeom>
          <a:noFill/>
          <a:ln w="12700">
            <a:noFill/>
            <a:miter lim="0"/>
            <a:headEnd/>
            <a:tailEnd/>
          </a:ln>
        </p:spPr>
        <p:txBody>
          <a:bodyPr vert="horz" wrap="square" lIns="50800" tIns="50800" rIns="50800" bIns="50800" numCol="1" anchor="ctr" anchorCtr="0" compatLnSpc="1">
            <a:prstTxWarp prst="textNoShape">
              <a:avLst/>
            </a:prstTxWarp>
          </a:bodyPr>
          <a:lstStyle/>
          <a:p>
            <a:pPr lvl="0"/>
            <a:r>
              <a:rPr lang="el-GR" smtClean="0">
                <a:sym typeface="Helvetica Light"/>
              </a:rPr>
              <a:t>Click to edit Master text styles</a:t>
            </a:r>
          </a:p>
          <a:p>
            <a:pPr lvl="1"/>
            <a:r>
              <a:rPr lang="el-GR" smtClean="0">
                <a:sym typeface="Helvetica Light"/>
              </a:rPr>
              <a:t>Second level</a:t>
            </a:r>
          </a:p>
          <a:p>
            <a:pPr lvl="2"/>
            <a:r>
              <a:rPr lang="el-GR" smtClean="0">
                <a:sym typeface="Helvetica Light"/>
              </a:rPr>
              <a:t>Third level</a:t>
            </a:r>
          </a:p>
          <a:p>
            <a:pPr lvl="3"/>
            <a:r>
              <a:rPr lang="el-GR" smtClean="0">
                <a:sym typeface="Helvetica Light"/>
              </a:rPr>
              <a:t>Fourth level</a:t>
            </a:r>
          </a:p>
          <a:p>
            <a:pPr lvl="4"/>
            <a:r>
              <a:rPr lang="el-GR" smtClean="0">
                <a:sym typeface="Helvetica Light"/>
              </a:rPr>
              <a:t>Fifth level</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advClick="0"/>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81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1pPr>
      <a:lvl2pPr marL="762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2pPr>
      <a:lvl3pPr marL="1143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3pPr>
      <a:lvl4pPr marL="1524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4pPr>
      <a:lvl5pPr marL="1905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5pPr>
      <a:lvl6pPr marL="23622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6pPr>
      <a:lvl7pPr marL="28194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7pPr>
      <a:lvl8pPr marL="32766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8pPr>
      <a:lvl9pPr marL="37338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p:nvPr/>
        </p:nvGrpSpPr>
        <p:grpSpPr>
          <a:xfrm>
            <a:off x="309712" y="1132384"/>
            <a:ext cx="11881320" cy="6552728"/>
            <a:chOff x="-69826" y="530748"/>
            <a:chExt cx="5760640" cy="6699540"/>
          </a:xfrm>
        </p:grpSpPr>
        <p:sp>
          <p:nvSpPr>
            <p:cNvPr id="6" name="Rounded Rectangle 5"/>
            <p:cNvSpPr/>
            <p:nvPr/>
          </p:nvSpPr>
          <p:spPr>
            <a:xfrm>
              <a:off x="-69826" y="730650"/>
              <a:ext cx="5760640" cy="6499638"/>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7" name="Rounded Rectangle 4"/>
            <p:cNvSpPr/>
            <p:nvPr/>
          </p:nvSpPr>
          <p:spPr>
            <a:xfrm>
              <a:off x="281211" y="530748"/>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487363" hangingPunct="0">
                <a:spcBef>
                  <a:spcPts val="0"/>
                </a:spcBef>
              </a:pPr>
              <a:endParaRPr lang="el-GR" sz="2800" b="1" dirty="0" smtClean="0">
                <a:ea typeface="Helvetica"/>
                <a:cs typeface="Helvetica"/>
                <a:sym typeface="Helvetica"/>
              </a:endParaRPr>
            </a:p>
            <a:p>
              <a:pPr algn="ctr" defTabSz="487363" hangingPunct="0">
                <a:spcBef>
                  <a:spcPts val="0"/>
                </a:spcBef>
              </a:pPr>
              <a:endParaRPr lang="en-US" sz="2800" b="1" dirty="0" smtClean="0">
                <a:ea typeface="Helvetica"/>
                <a:cs typeface="Helvetica"/>
                <a:sym typeface="Helvetica"/>
              </a:endParaRPr>
            </a:p>
            <a:p>
              <a:pPr algn="ctr" defTabSz="487363" hangingPunct="0">
                <a:spcBef>
                  <a:spcPts val="1200"/>
                </a:spcBef>
              </a:pPr>
              <a:endParaRPr lang="el-GR" sz="2400" b="1" dirty="0" smtClean="0">
                <a:ea typeface="Helvetica"/>
                <a:cs typeface="Helvetica"/>
                <a:sym typeface="Helvetica"/>
              </a:endParaRPr>
            </a:p>
            <a:p>
              <a:pPr algn="ctr" defTabSz="487363" hangingPunct="0">
                <a:spcBef>
                  <a:spcPts val="1200"/>
                </a:spcBef>
              </a:pPr>
              <a:endParaRPr lang="el-GR" sz="2400" b="1" dirty="0" smtClean="0">
                <a:ea typeface="Helvetica"/>
                <a:cs typeface="Helvetica"/>
                <a:sym typeface="Helvetica"/>
              </a:endParaRPr>
            </a:p>
            <a:p>
              <a:pPr algn="ctr" defTabSz="487363" hangingPunct="0">
                <a:spcBef>
                  <a:spcPts val="1200"/>
                </a:spcBef>
              </a:pPr>
              <a:r>
                <a:rPr lang="el-GR" b="1" dirty="0" smtClean="0">
                  <a:cs typeface="Helvetica"/>
                  <a:sym typeface="Helvetica"/>
                </a:rPr>
                <a:t>Ντόρα </a:t>
              </a:r>
              <a:r>
                <a:rPr lang="el-GR" b="1" dirty="0" err="1" smtClean="0">
                  <a:cs typeface="Helvetica"/>
                  <a:sym typeface="Helvetica"/>
                </a:rPr>
                <a:t>Πάλλη</a:t>
              </a:r>
              <a:endParaRPr lang="el-GR" b="1" dirty="0" smtClean="0">
                <a:cs typeface="Helvetica"/>
                <a:sym typeface="Helvetica"/>
              </a:endParaRPr>
            </a:p>
            <a:p>
              <a:pPr algn="ctr" defTabSz="487363" hangingPunct="0">
                <a:spcBef>
                  <a:spcPts val="1200"/>
                </a:spcBef>
              </a:pPr>
              <a:r>
                <a:rPr lang="el-GR" sz="2800" b="1" dirty="0" smtClean="0">
                  <a:cs typeface="Helvetica"/>
                  <a:sym typeface="Helvetica"/>
                </a:rPr>
                <a:t>Σύμβουλος Εκπαιδευτικών και Κοινωνικών Θεμάτων</a:t>
              </a:r>
            </a:p>
            <a:p>
              <a:pPr algn="ctr" defTabSz="487363" hangingPunct="0">
                <a:spcBef>
                  <a:spcPts val="1200"/>
                </a:spcBef>
              </a:pPr>
              <a:r>
                <a:rPr lang="el-GR" sz="2800" b="1" dirty="0" smtClean="0">
                  <a:cs typeface="Helvetica"/>
                  <a:sym typeface="Helvetica"/>
                </a:rPr>
                <a:t>Μέλος Πολιτικής Επιτροπής ΝΕΑ ΔΗΜΟΚΡΑΤΙΑ</a:t>
              </a:r>
            </a:p>
            <a:p>
              <a:pPr algn="ctr" defTabSz="487363" hangingPunct="0">
                <a:spcBef>
                  <a:spcPts val="1200"/>
                </a:spcBef>
              </a:pPr>
              <a:r>
                <a:rPr lang="el-GR" sz="2800" b="1" dirty="0" smtClean="0">
                  <a:cs typeface="Helvetica"/>
                  <a:sym typeface="Helvetica"/>
                </a:rPr>
                <a:t>Πολιτευτής Β’ Αθηνών ΝΕΑ ΔΗΜΟΚΡΑΤΙΑ </a:t>
              </a:r>
              <a:endParaRPr lang="en-US" sz="2800" b="1" dirty="0" smtClean="0"/>
            </a:p>
          </p:txBody>
        </p:sp>
      </p:grpSp>
      <p:sp>
        <p:nvSpPr>
          <p:cNvPr id="10" name="9 - Ορθογώνιο"/>
          <p:cNvSpPr/>
          <p:nvPr/>
        </p:nvSpPr>
        <p:spPr>
          <a:xfrm>
            <a:off x="2325936" y="1780456"/>
            <a:ext cx="7704856" cy="1200329"/>
          </a:xfrm>
          <a:prstGeom prst="rect">
            <a:avLst/>
          </a:prstGeom>
        </p:spPr>
        <p:txBody>
          <a:bodyPr wrap="square">
            <a:spAutoFit/>
          </a:bodyPr>
          <a:lstStyle/>
          <a:p>
            <a:pPr algn="ctr" defTabSz="487363" hangingPunct="0">
              <a:spcBef>
                <a:spcPts val="0"/>
              </a:spcBef>
            </a:pPr>
            <a:r>
              <a:rPr lang="en-US" b="1" dirty="0" smtClean="0">
                <a:solidFill>
                  <a:schemeClr val="bg1"/>
                </a:solidFill>
                <a:ea typeface="Helvetica"/>
                <a:cs typeface="Helvetica"/>
                <a:sym typeface="Helvetica"/>
              </a:rPr>
              <a:t>“</a:t>
            </a:r>
            <a:r>
              <a:rPr lang="el-GR" b="1" dirty="0" smtClean="0">
                <a:solidFill>
                  <a:schemeClr val="bg1"/>
                </a:solidFill>
                <a:ea typeface="Helvetica"/>
                <a:cs typeface="Helvetica"/>
                <a:sym typeface="Helvetica"/>
              </a:rPr>
              <a:t>ΣΧΟΛΙΚΟΣ ΕΚΦΟΒΙΣΜΟΣ ΕΝΗΜΕΡΩΣΗ &amp; ΠΡΟΛΗΨΗ </a:t>
            </a:r>
            <a:r>
              <a:rPr lang="en-US" b="1" dirty="0" smtClean="0">
                <a:solidFill>
                  <a:schemeClr val="bg1"/>
                </a:solidFill>
                <a:ea typeface="Helvetica"/>
                <a:cs typeface="Helvetica"/>
                <a:sym typeface="Helvetica"/>
              </a:rPr>
              <a:t>” </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p:cNvSpPr>
          <p:nvPr/>
        </p:nvSpPr>
        <p:spPr bwMode="auto">
          <a:xfrm>
            <a:off x="5854328" y="2139379"/>
            <a:ext cx="6934572" cy="7273925"/>
          </a:xfrm>
          <a:prstGeom prst="rect">
            <a:avLst/>
          </a:prstGeom>
          <a:noFill/>
          <a:ln w="12700">
            <a:noFill/>
            <a:miter lim="0"/>
            <a:headEnd/>
            <a:tailEnd/>
          </a:ln>
        </p:spPr>
        <p:txBody>
          <a:bodyPr lIns="0" tIns="0" rIns="0" bIns="0"/>
          <a:lstStyle/>
          <a:p>
            <a:pPr marL="273050" indent="-273050" defTabSz="487363" hangingPunct="0">
              <a:lnSpc>
                <a:spcPct val="150000"/>
              </a:lnSpc>
              <a:spcBef>
                <a:spcPts val="600"/>
              </a:spcBef>
              <a:buClr>
                <a:srgbClr val="000000"/>
              </a:buClr>
              <a:buSzPct val="100000"/>
              <a:buFont typeface="Wingdings" pitchFamily="2" charset="2"/>
              <a:buChar char="Ø"/>
            </a:pPr>
            <a:endParaRPr lang="el-GR" sz="2350" dirty="0">
              <a:latin typeface="+mn-lt"/>
              <a:ea typeface="Helvetica"/>
              <a:cs typeface="Helvetica"/>
              <a:sym typeface="Helvetica"/>
            </a:endParaRPr>
          </a:p>
        </p:txBody>
      </p:sp>
      <p:grpSp>
        <p:nvGrpSpPr>
          <p:cNvPr id="2" name="Group 3"/>
          <p:cNvGrpSpPr/>
          <p:nvPr/>
        </p:nvGrpSpPr>
        <p:grpSpPr>
          <a:xfrm>
            <a:off x="6740674" y="1447776"/>
            <a:ext cx="6264126" cy="7786742"/>
            <a:chOff x="129965" y="-56057"/>
            <a:chExt cx="5630675" cy="7140516"/>
          </a:xfrm>
        </p:grpSpPr>
        <p:sp>
          <p:nvSpPr>
            <p:cNvPr id="5" name="Rounded Rectangle 4"/>
            <p:cNvSpPr/>
            <p:nvPr/>
          </p:nvSpPr>
          <p:spPr>
            <a:xfrm>
              <a:off x="301070" y="249537"/>
              <a:ext cx="5459570" cy="6834922"/>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129965" y="-56057"/>
              <a:ext cx="5349464" cy="702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155575" indent="15875" algn="just" defTabSz="487363">
                <a:buFont typeface="Wingdings" pitchFamily="2" charset="2"/>
                <a:buChar char="Ø"/>
                <a:defRPr/>
              </a:pPr>
              <a:endParaRPr lang="el-GR" sz="2500" dirty="0" smtClean="0">
                <a:sym typeface="Noteworthy Bold" charset="0"/>
              </a:endParaRPr>
            </a:p>
            <a:p>
              <a:pPr marL="155575" indent="15875" algn="just" defTabSz="487363">
                <a:buFont typeface="Wingdings" pitchFamily="2" charset="2"/>
                <a:buChar char="Ø"/>
                <a:defRPr/>
              </a:pPr>
              <a:endParaRPr lang="el-GR" sz="2500" dirty="0" smtClean="0">
                <a:sym typeface="Noteworthy Bold" charset="0"/>
              </a:endParaRPr>
            </a:p>
            <a:p>
              <a:pPr marL="155575" indent="15875" algn="just" defTabSz="487363">
                <a:buFont typeface="Wingdings" pitchFamily="2" charset="2"/>
                <a:buChar char="Ø"/>
                <a:defRPr/>
              </a:pPr>
              <a:r>
                <a:rPr lang="el-GR" sz="2500" dirty="0" smtClean="0">
                  <a:sym typeface="Noteworthy Bold" charset="0"/>
                </a:rPr>
                <a:t>Το </a:t>
              </a:r>
              <a:r>
                <a:rPr lang="el-GR" sz="2500" dirty="0">
                  <a:sym typeface="Noteworthy Bold" charset="0"/>
                </a:rPr>
                <a:t>πρόγραμμα </a:t>
              </a:r>
              <a:r>
                <a:rPr lang="el-GR" sz="2500" dirty="0" smtClean="0">
                  <a:sym typeface="Noteworthy Bold" charset="0"/>
                </a:rPr>
                <a:t>περιλαμβάνει επισκέψεις στελεχών του ΔΚΟΕ και του Βρετανικού Συμβουλίου σε σχολεία με τη μορφή  εκπαιδευτικών εργαστηρίων  βιωματικής προσέγγισης, </a:t>
              </a:r>
              <a:r>
                <a:rPr lang="el-GR" sz="2500" dirty="0" smtClean="0">
                  <a:solidFill>
                    <a:schemeClr val="bg1"/>
                  </a:solidFill>
                  <a:ea typeface="Helvetica"/>
                  <a:cs typeface="Helvetica"/>
                  <a:sym typeface="Noteworthy Bold" charset="0"/>
                </a:rPr>
                <a:t>στοχεύοντας στη μεγιστοποίηση της </a:t>
              </a:r>
              <a:r>
                <a:rPr lang="el-GR" sz="2500" dirty="0" err="1" smtClean="0">
                  <a:solidFill>
                    <a:schemeClr val="bg1"/>
                  </a:solidFill>
                  <a:ea typeface="Helvetica"/>
                  <a:cs typeface="Helvetica"/>
                  <a:sym typeface="Noteworthy Bold" charset="0"/>
                </a:rPr>
                <a:t>διαδραστικότητας</a:t>
              </a:r>
              <a:r>
                <a:rPr lang="el-GR" sz="2500" dirty="0" smtClean="0">
                  <a:solidFill>
                    <a:schemeClr val="bg1"/>
                  </a:solidFill>
                  <a:ea typeface="Helvetica"/>
                  <a:cs typeface="Helvetica"/>
                  <a:sym typeface="Noteworthy Bold" charset="0"/>
                </a:rPr>
                <a:t> και της συμμετοχής των μαθητών. </a:t>
              </a:r>
              <a:endParaRPr lang="el-GR" sz="2500" dirty="0" smtClean="0">
                <a:sym typeface="Noteworthy Bold" charset="0"/>
              </a:endParaRPr>
            </a:p>
            <a:p>
              <a:pPr marL="155575" indent="15875" algn="just" defTabSz="487363">
                <a:buFont typeface="Wingdings" pitchFamily="2" charset="2"/>
                <a:buChar char="Ø"/>
                <a:defRPr/>
              </a:pPr>
              <a:r>
                <a:rPr lang="el-GR" sz="2500" dirty="0" smtClean="0">
                  <a:sym typeface="Noteworthy Bold" charset="0"/>
                </a:rPr>
                <a:t>Για </a:t>
              </a:r>
              <a:r>
                <a:rPr lang="el-GR" sz="2500" dirty="0">
                  <a:sym typeface="Noteworthy Bold" charset="0"/>
                </a:rPr>
                <a:t>την </a:t>
              </a:r>
              <a:r>
                <a:rPr lang="el-GR" sz="2500" dirty="0" smtClean="0">
                  <a:sym typeface="Noteworthy Bold" charset="0"/>
                </a:rPr>
                <a:t>περαιτέρω αύξηση των ψηφιακών δεξιοτήτων και της ενεργούς συμμετοχής των παιδιών αναπτύξαμε </a:t>
              </a:r>
              <a:r>
                <a:rPr lang="el-GR" sz="2500" dirty="0" err="1" smtClean="0">
                  <a:sym typeface="Noteworthy Bold" charset="0"/>
                </a:rPr>
                <a:t>διαδραστικό</a:t>
              </a:r>
              <a:r>
                <a:rPr lang="el-GR" sz="2500" dirty="0" smtClean="0">
                  <a:sym typeface="Noteworthy Bold" charset="0"/>
                </a:rPr>
                <a:t> παιχνίδι </a:t>
              </a:r>
              <a:r>
                <a:rPr lang="el-GR" sz="2400" dirty="0" smtClean="0">
                  <a:ea typeface="Helvetica"/>
                  <a:cs typeface="Helvetica"/>
                  <a:sym typeface="Helvetica"/>
                </a:rPr>
                <a:t>μέσω</a:t>
              </a:r>
              <a:r>
                <a:rPr lang="el-GR" sz="2800" dirty="0" smtClean="0">
                  <a:ea typeface="Helvetica"/>
                  <a:cs typeface="Helvetica"/>
                  <a:sym typeface="Helvetica"/>
                </a:rPr>
                <a:t> </a:t>
              </a:r>
              <a:r>
                <a:rPr lang="el-GR" sz="2400" dirty="0" smtClean="0">
                  <a:ea typeface="Helvetica"/>
                  <a:cs typeface="Helvetica"/>
                  <a:sym typeface="Helvetica"/>
                </a:rPr>
                <a:t>υπολογιστών </a:t>
              </a:r>
              <a:r>
                <a:rPr lang="el-GR" sz="2400" dirty="0" err="1" smtClean="0">
                  <a:ea typeface="Helvetica"/>
                  <a:cs typeface="Helvetica"/>
                  <a:sym typeface="Helvetica"/>
                </a:rPr>
                <a:t>tablet</a:t>
              </a:r>
              <a:r>
                <a:rPr lang="el-GR" sz="2400" dirty="0" smtClean="0">
                  <a:ea typeface="Helvetica"/>
                  <a:cs typeface="Helvetica"/>
                  <a:sym typeface="Helvetica"/>
                </a:rPr>
                <a:t> .</a:t>
              </a:r>
              <a:endParaRPr lang="el-GR" sz="2400" dirty="0" smtClean="0">
                <a:sym typeface="Noteworthy Bold" charset="0"/>
              </a:endParaRPr>
            </a:p>
          </p:txBody>
        </p:sp>
      </p:grpSp>
      <p:sp>
        <p:nvSpPr>
          <p:cNvPr id="13" name="Title 1"/>
          <p:cNvSpPr>
            <a:spLocks noGrp="1"/>
          </p:cNvSpPr>
          <p:nvPr>
            <p:ph type="title"/>
          </p:nvPr>
        </p:nvSpPr>
        <p:spPr>
          <a:xfrm>
            <a:off x="2109911" y="412305"/>
            <a:ext cx="9672713"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2" descr="C:\Users\newpc\Pictures\3 δημοτικό Αλίμου 15 οκτωβριου\10728692_665339083579076_626178843_n.jpg"/>
          <p:cNvPicPr>
            <a:picLocks noChangeAspect="1" noChangeArrowheads="1"/>
          </p:cNvPicPr>
          <p:nvPr/>
        </p:nvPicPr>
        <p:blipFill>
          <a:blip r:embed="rId3" cstate="print"/>
          <a:srcRect/>
          <a:stretch>
            <a:fillRect/>
          </a:stretch>
        </p:blipFill>
        <p:spPr bwMode="auto">
          <a:xfrm>
            <a:off x="669752" y="1557680"/>
            <a:ext cx="5616624" cy="4344124"/>
          </a:xfrm>
          <a:prstGeom prst="rect">
            <a:avLst/>
          </a:prstGeom>
          <a:noFill/>
        </p:spPr>
      </p:pic>
      <p:pic>
        <p:nvPicPr>
          <p:cNvPr id="10" name="Picture 1" descr="C:\Users\user\Pictures\arta 2014\IMG_6220.JPG"/>
          <p:cNvPicPr>
            <a:picLocks noChangeAspect="1" noChangeArrowheads="1"/>
          </p:cNvPicPr>
          <p:nvPr/>
        </p:nvPicPr>
        <p:blipFill>
          <a:blip r:embed="rId4" cstate="print"/>
          <a:srcRect/>
          <a:stretch>
            <a:fillRect/>
          </a:stretch>
        </p:blipFill>
        <p:spPr bwMode="auto">
          <a:xfrm>
            <a:off x="1029792" y="5956920"/>
            <a:ext cx="4824536" cy="3618402"/>
          </a:xfrm>
          <a:prstGeom prst="rect">
            <a:avLst/>
          </a:prstGeom>
          <a:noFill/>
        </p:spPr>
      </p:pic>
    </p:spTree>
  </p:cSld>
  <p:clrMapOvr>
    <a:masterClrMapping/>
  </p:clrMapOvr>
  <p:transition spd="med">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716714" y="1924472"/>
            <a:ext cx="5978374" cy="7095732"/>
            <a:chOff x="0" y="249537"/>
            <a:chExt cx="5760640" cy="6999393"/>
          </a:xfrm>
        </p:grpSpPr>
        <p:sp>
          <p:nvSpPr>
            <p:cNvPr id="5" name="Rounded Rectangle 4"/>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81211" y="530748"/>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73050" indent="-273050" algn="just" defTabSz="487363" hangingPunct="0">
                <a:spcBef>
                  <a:spcPts val="0"/>
                </a:spcBef>
                <a:buClr>
                  <a:srgbClr val="000000"/>
                </a:buClr>
                <a:buSzPct val="100000"/>
                <a:buFont typeface="Wingdings" pitchFamily="2" charset="2"/>
                <a:buChar char="Ø"/>
              </a:pPr>
              <a:endParaRPr lang="el-GR" sz="2400" dirty="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r>
                <a:rPr lang="el-GR" sz="2400" dirty="0" smtClean="0">
                  <a:latin typeface="Helvetica"/>
                  <a:ea typeface="Helvetica"/>
                  <a:cs typeface="Helvetica"/>
                  <a:sym typeface="Helvetica"/>
                </a:rPr>
                <a:t>Η </a:t>
              </a:r>
              <a:r>
                <a:rPr lang="el-GR" sz="2400" dirty="0">
                  <a:latin typeface="Helvetica"/>
                  <a:ea typeface="Helvetica"/>
                  <a:cs typeface="Helvetica"/>
                  <a:sym typeface="Helvetica"/>
                </a:rPr>
                <a:t>προσέγγιση </a:t>
              </a:r>
              <a:r>
                <a:rPr lang="el-GR" sz="2400" dirty="0" smtClean="0">
                  <a:latin typeface="Helvetica"/>
                  <a:ea typeface="Helvetica"/>
                  <a:cs typeface="Helvetica"/>
                  <a:sym typeface="Helvetica"/>
                </a:rPr>
                <a:t>συνδυάζει την εκπαιδευτική διδασκαλία με το  </a:t>
              </a:r>
              <a:r>
                <a:rPr lang="el-GR" sz="2400" dirty="0" err="1" smtClean="0">
                  <a:latin typeface="Helvetica"/>
                  <a:ea typeface="Helvetica"/>
                  <a:cs typeface="Helvetica"/>
                  <a:sym typeface="Helvetica"/>
                </a:rPr>
                <a:t>διαδραστικό</a:t>
              </a:r>
              <a:r>
                <a:rPr lang="el-GR" sz="2400" dirty="0" smtClean="0">
                  <a:latin typeface="Helvetica"/>
                  <a:ea typeface="Helvetica"/>
                  <a:cs typeface="Helvetica"/>
                  <a:sym typeface="Helvetica"/>
                </a:rPr>
                <a:t> παιχνίδι, με τη συμμετοχή ολυμπιονικών, οι οποίοι ως κοινωνικά πρότυπα φέρνουν αποτελεσματικότερα τους μαθητές εγγύτερα στις Ολυμπιακές Αξίες. </a:t>
              </a:r>
              <a:endParaRPr lang="en-US"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r>
                <a:rPr lang="el-GR" sz="2400" dirty="0" smtClean="0">
                  <a:sym typeface="Noteworthy Bold" charset="0"/>
                </a:rPr>
                <a:t>Οι συνεργάτες μας είναι το Βρετανικό Συμβούλιο, ο Σύλλογος Ελλήνων Ολυμπιονικών και η </a:t>
              </a:r>
              <a:r>
                <a:rPr lang="el-GR" sz="2400" dirty="0" err="1" smtClean="0">
                  <a:sym typeface="Noteworthy Bold" charset="0"/>
                </a:rPr>
                <a:t>Samsung</a:t>
              </a:r>
              <a:r>
                <a:rPr lang="el-GR" sz="2400" dirty="0" smtClean="0">
                  <a:sym typeface="Noteworthy Bold" charset="0"/>
                </a:rPr>
                <a:t>.</a:t>
              </a:r>
              <a:endParaRPr lang="en-US"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r>
                <a:rPr lang="el-GR" sz="2400" dirty="0" smtClean="0">
                  <a:sym typeface="Noteworthy Bold" charset="0"/>
                </a:rPr>
                <a:t>Το πρόγραμμα προσφέρεται στην ελληνική και στην αγγλική γλώσσα. </a:t>
              </a:r>
            </a:p>
            <a:p>
              <a:pPr marL="273050" indent="-273050" algn="just" defTabSz="487363" hangingPunct="0">
                <a:spcBef>
                  <a:spcPts val="0"/>
                </a:spcBef>
                <a:buClr>
                  <a:srgbClr val="000000"/>
                </a:buClr>
                <a:buSzPct val="100000"/>
                <a:buFont typeface="Wingdings" pitchFamily="2" charset="2"/>
                <a:buChar char="Ø"/>
              </a:pPr>
              <a:endParaRPr lang="el-GR"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endParaRPr lang="en-US" sz="2400" dirty="0" smtClean="0">
                <a:ea typeface="Helvetica"/>
                <a:cs typeface="Helvetica"/>
                <a:sym typeface="Helvetica"/>
              </a:endParaRPr>
            </a:p>
          </p:txBody>
        </p:sp>
      </p:grpSp>
      <p:sp>
        <p:nvSpPr>
          <p:cNvPr id="11" name="Title 1"/>
          <p:cNvSpPr>
            <a:spLocks noGrp="1"/>
          </p:cNvSpPr>
          <p:nvPr>
            <p:ph type="title"/>
          </p:nvPr>
        </p:nvSpPr>
        <p:spPr>
          <a:xfrm>
            <a:off x="1965897" y="412305"/>
            <a:ext cx="9816728"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31746" name="Picture 2" descr="C:\Users\user\Pictures\sail for peace 2014\zygouri 26 sep 2014.jpg"/>
          <p:cNvPicPr>
            <a:picLocks noChangeAspect="1" noChangeArrowheads="1"/>
          </p:cNvPicPr>
          <p:nvPr/>
        </p:nvPicPr>
        <p:blipFill>
          <a:blip r:embed="rId3" cstate="print"/>
          <a:srcRect/>
          <a:stretch>
            <a:fillRect/>
          </a:stretch>
        </p:blipFill>
        <p:spPr bwMode="auto">
          <a:xfrm>
            <a:off x="453728" y="1996480"/>
            <a:ext cx="6166320" cy="4104456"/>
          </a:xfrm>
          <a:prstGeom prst="rect">
            <a:avLst/>
          </a:prstGeom>
          <a:noFill/>
        </p:spPr>
      </p:pic>
      <p:pic>
        <p:nvPicPr>
          <p:cNvPr id="12" name="Picture 1" descr="C:\Users\user\Pictures\nea makri 1 april\11095226_881995648526085_257757893_n.jpg"/>
          <p:cNvPicPr>
            <a:picLocks noChangeAspect="1" noChangeArrowheads="1"/>
          </p:cNvPicPr>
          <p:nvPr/>
        </p:nvPicPr>
        <p:blipFill>
          <a:blip r:embed="rId4" cstate="print"/>
          <a:srcRect/>
          <a:stretch>
            <a:fillRect/>
          </a:stretch>
        </p:blipFill>
        <p:spPr bwMode="auto">
          <a:xfrm>
            <a:off x="1605856" y="6244952"/>
            <a:ext cx="3816424" cy="3303770"/>
          </a:xfrm>
          <a:prstGeom prst="rect">
            <a:avLst/>
          </a:prstGeom>
          <a:noFill/>
        </p:spPr>
      </p:pic>
    </p:spTree>
  </p:cSld>
  <p:clrMapOvr>
    <a:masterClrMapping/>
  </p:clrMapOvr>
  <p:transition spd="med">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6214368" y="2932584"/>
            <a:ext cx="6480720" cy="4752528"/>
            <a:chOff x="0" y="249537"/>
            <a:chExt cx="5760640" cy="6999393"/>
          </a:xfrm>
        </p:grpSpPr>
        <p:sp>
          <p:nvSpPr>
            <p:cNvPr id="8" name="Rounded Rectangle 7"/>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340859" y="308992"/>
              <a:ext cx="5198218" cy="6806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Το βιβλίο συμπληρώνεται από εγχειρίδιο δασκάλου – το οποίο αποτελεί εκπαιδευτικό υλικό για δασκάλους και καθηγητές. </a:t>
              </a:r>
            </a:p>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Οι </a:t>
              </a:r>
              <a:r>
                <a:rPr lang="el-GR" sz="2500" dirty="0">
                  <a:solidFill>
                    <a:schemeClr val="bg1"/>
                  </a:solidFill>
                  <a:latin typeface="Noteworthy Bold" charset="0"/>
                  <a:ea typeface="Helvetica"/>
                  <a:cs typeface="Helvetica"/>
                  <a:sym typeface="Helvetica"/>
                </a:rPr>
                <a:t>εκπαιδευτικοί ενθαρρύνονται </a:t>
              </a:r>
              <a:r>
                <a:rPr lang="el-GR" sz="2500" dirty="0" smtClean="0">
                  <a:solidFill>
                    <a:schemeClr val="bg1"/>
                  </a:solidFill>
                  <a:latin typeface="Noteworthy Bold" charset="0"/>
                  <a:ea typeface="Helvetica"/>
                  <a:cs typeface="Helvetica"/>
                  <a:sym typeface="Helvetica"/>
                </a:rPr>
                <a:t>να εμβαθύνουν περαιτέρω στα </a:t>
              </a:r>
              <a:r>
                <a:rPr lang="el-GR" sz="2500" dirty="0">
                  <a:solidFill>
                    <a:schemeClr val="bg1"/>
                  </a:solidFill>
                  <a:latin typeface="Noteworthy Bold" charset="0"/>
                  <a:ea typeface="Helvetica"/>
                  <a:cs typeface="Helvetica"/>
                  <a:sym typeface="Helvetica"/>
                </a:rPr>
                <a:t>διάφορα θέματα εκφοβισμού </a:t>
              </a:r>
              <a:r>
                <a:rPr lang="el-GR" sz="2500" dirty="0" smtClean="0">
                  <a:solidFill>
                    <a:schemeClr val="bg1"/>
                  </a:solidFill>
                  <a:latin typeface="Noteworthy Bold" charset="0"/>
                  <a:ea typeface="Helvetica"/>
                  <a:cs typeface="Helvetica"/>
                  <a:sym typeface="Helvetica"/>
                </a:rPr>
                <a:t>και</a:t>
              </a: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να </a:t>
              </a:r>
              <a:r>
                <a:rPr lang="el-GR" sz="2500" dirty="0">
                  <a:solidFill>
                    <a:schemeClr val="bg1"/>
                  </a:solidFill>
                  <a:latin typeface="Noteworthy Bold" charset="0"/>
                  <a:ea typeface="Helvetica"/>
                  <a:cs typeface="Helvetica"/>
                  <a:sym typeface="Helvetica"/>
                </a:rPr>
                <a:t>χρησιμοποιούν τον αθλητισμό ως εργαλείο για να βοηθήσει στην αντιμετώπιση αυτών των προβλημάτων μεταξύ της σχολικής κοινότητας.</a:t>
              </a:r>
              <a:endParaRPr lang="en-US" sz="2500" dirty="0" smtClean="0">
                <a:solidFill>
                  <a:schemeClr val="bg1"/>
                </a:solidFill>
                <a:latin typeface="Helvetica"/>
                <a:ea typeface="Helvetica"/>
                <a:cs typeface="Helvetica"/>
                <a:sym typeface="Helvetica"/>
              </a:endParaRPr>
            </a:p>
          </p:txBody>
        </p:sp>
      </p:grpSp>
      <p:sp>
        <p:nvSpPr>
          <p:cNvPr id="10" name="Title 1"/>
          <p:cNvSpPr>
            <a:spLocks noGrp="1"/>
          </p:cNvSpPr>
          <p:nvPr>
            <p:ph type="title"/>
          </p:nvPr>
        </p:nvSpPr>
        <p:spPr>
          <a:xfrm>
            <a:off x="1965896" y="412305"/>
            <a:ext cx="10729191" cy="1008112"/>
          </a:xfrm>
        </p:spPr>
        <p:txBody>
          <a:bodyPr>
            <a:normAutofit fontScale="90000"/>
          </a:bodyPr>
          <a:lstStyle/>
          <a:p>
            <a:pPr lvl="0"/>
            <a:r>
              <a:rPr lang="el-GR" sz="4400" b="1" dirty="0" smtClean="0">
                <a:solidFill>
                  <a:srgbClr val="00B0F0"/>
                </a:solidFill>
              </a:rPr>
              <a:t>«Σέβομαι τη Διαφορετικότητα»</a:t>
            </a:r>
            <a:br>
              <a:rPr lang="el-GR" sz="4400" b="1" dirty="0" smtClean="0">
                <a:solidFill>
                  <a:srgbClr val="00B0F0"/>
                </a:solidFill>
              </a:rPr>
            </a:br>
            <a:r>
              <a:rPr lang="el-GR" sz="4400" b="1" dirty="0" smtClean="0">
                <a:solidFill>
                  <a:srgbClr val="00B0F0"/>
                </a:solidFill>
                <a:ea typeface="Helvetica"/>
                <a:cs typeface="Helvetica"/>
                <a:sym typeface="Helvetica"/>
              </a:rPr>
              <a:t>πρόγραμμα κατά του σχολικού εκφοβισμού</a:t>
            </a:r>
            <a:endParaRPr lang="el-GR" sz="4400" b="1" dirty="0">
              <a:solidFill>
                <a:srgbClr val="00B0F0"/>
              </a:solidFill>
            </a:endParaRPr>
          </a:p>
        </p:txBody>
      </p:sp>
      <p:pic>
        <p:nvPicPr>
          <p:cNvPr id="13" name="Picture 4" descr="C:\Users\newpc\Pictures\respecting diversity 2015-2016\IMG_0434.jpg"/>
          <p:cNvPicPr>
            <a:picLocks noChangeAspect="1" noChangeArrowheads="1"/>
          </p:cNvPicPr>
          <p:nvPr/>
        </p:nvPicPr>
        <p:blipFill>
          <a:blip r:embed="rId3" cstate="print"/>
          <a:srcRect/>
          <a:stretch>
            <a:fillRect/>
          </a:stretch>
        </p:blipFill>
        <p:spPr bwMode="auto">
          <a:xfrm>
            <a:off x="1101800" y="2644552"/>
            <a:ext cx="4824536" cy="6432715"/>
          </a:xfrm>
          <a:prstGeom prst="rect">
            <a:avLst/>
          </a:prstGeom>
          <a:noFill/>
        </p:spPr>
      </p:pic>
    </p:spTree>
  </p:cSld>
  <p:clrMapOvr>
    <a:masterClrMapping/>
  </p:clrMapOvr>
  <p:transition spd="med">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452072" y="3019412"/>
            <a:ext cx="6552728" cy="4464496"/>
            <a:chOff x="0" y="25537"/>
            <a:chExt cx="5760640" cy="6999393"/>
          </a:xfrm>
        </p:grpSpPr>
        <p:sp>
          <p:nvSpPr>
            <p:cNvPr id="5" name="Rounded Rectangle 4"/>
            <p:cNvSpPr/>
            <p:nvPr/>
          </p:nvSpPr>
          <p:spPr>
            <a:xfrm>
              <a:off x="0" y="25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68990" y="530748"/>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487363">
                <a:spcBef>
                  <a:spcPts val="0"/>
                </a:spcBef>
                <a:spcAft>
                  <a:spcPts val="600"/>
                </a:spcAft>
                <a:defRPr/>
              </a:pPr>
              <a:r>
                <a:rPr lang="el-GR" sz="2400" dirty="0" smtClean="0">
                  <a:latin typeface="Helvetica"/>
                  <a:ea typeface="Helvetica"/>
                  <a:cs typeface="Helvetica"/>
                  <a:sym typeface="Helvetica"/>
                </a:rPr>
                <a:t>Τα σχολικά έτη 2013-2017 συμμετείχαν στο πρόγραμμα: </a:t>
              </a:r>
              <a:endParaRPr lang="el-GR" sz="2400" dirty="0">
                <a:latin typeface="Helvetica"/>
                <a:ea typeface="Helvetica"/>
                <a:cs typeface="Helvetica"/>
                <a:sym typeface="Helvetica"/>
              </a:endParaRP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20.059 μαθητές</a:t>
              </a:r>
              <a:endParaRPr lang="en-US" sz="2400" dirty="0" smtClean="0">
                <a:latin typeface="Helvetica"/>
                <a:ea typeface="Helvetica"/>
                <a:cs typeface="Helvetica"/>
                <a:sym typeface="Helvetica"/>
              </a:endParaRPr>
            </a:p>
            <a:p>
              <a:pPr marL="457200" indent="-457200" defTabSz="487363">
                <a:spcBef>
                  <a:spcPts val="0"/>
                </a:spcBef>
                <a:spcAft>
                  <a:spcPts val="600"/>
                </a:spcAft>
                <a:buFont typeface="Wingdings" panose="05000000000000000000" pitchFamily="2" charset="2"/>
                <a:buChar char="ü"/>
                <a:defRPr/>
              </a:pPr>
              <a:r>
                <a:rPr lang="en-US" sz="2400" dirty="0" smtClean="0">
                  <a:latin typeface="Helvetica"/>
                  <a:ea typeface="Helvetica"/>
                  <a:cs typeface="Helvetica"/>
                  <a:sym typeface="Helvetica"/>
                </a:rPr>
                <a:t>6 </a:t>
              </a:r>
              <a:r>
                <a:rPr lang="el-GR" sz="2400" dirty="0" smtClean="0">
                  <a:latin typeface="Helvetica"/>
                  <a:ea typeface="Helvetica"/>
                  <a:cs typeface="Helvetica"/>
                  <a:sym typeface="Helvetica"/>
                </a:rPr>
                <a:t>παιδικές κατασκηνώσεις</a:t>
              </a: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800 εκπαιδευτικοί</a:t>
              </a: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5 ειδικά σχολεία</a:t>
              </a:r>
            </a:p>
            <a:p>
              <a:pPr marL="457200" indent="-457200" defTabSz="487363">
                <a:spcBef>
                  <a:spcPts val="0"/>
                </a:spcBef>
                <a:spcAft>
                  <a:spcPts val="600"/>
                </a:spcAft>
                <a:buFont typeface="Wingdings" panose="05000000000000000000" pitchFamily="2" charset="2"/>
                <a:buChar char="ü"/>
                <a:defRPr/>
              </a:pPr>
              <a:endParaRPr lang="el-GR" sz="2400" dirty="0" smtClean="0">
                <a:latin typeface="Helvetica"/>
                <a:ea typeface="Helvetica"/>
                <a:cs typeface="Helvetica"/>
                <a:sym typeface="Helvetica"/>
              </a:endParaRPr>
            </a:p>
            <a:p>
              <a:pPr marL="457200" indent="-457200" defTabSz="487363">
                <a:spcBef>
                  <a:spcPts val="0"/>
                </a:spcBef>
                <a:spcAft>
                  <a:spcPts val="600"/>
                </a:spcAft>
                <a:defRPr/>
              </a:pPr>
              <a:endParaRPr lang="el-GR" sz="2400" dirty="0">
                <a:latin typeface="Helvetica"/>
                <a:ea typeface="Helvetica"/>
                <a:cs typeface="Helvetica"/>
                <a:sym typeface="Helvetica"/>
              </a:endParaRPr>
            </a:p>
          </p:txBody>
        </p:sp>
      </p:grpSp>
      <p:sp>
        <p:nvSpPr>
          <p:cNvPr id="12" name="Title 1"/>
          <p:cNvSpPr>
            <a:spLocks noGrp="1"/>
          </p:cNvSpPr>
          <p:nvPr>
            <p:ph type="title"/>
          </p:nvPr>
        </p:nvSpPr>
        <p:spPr>
          <a:xfrm>
            <a:off x="1821880" y="412305"/>
            <a:ext cx="10585175"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3" name="Picture 2" descr="C:\Users\user\Pictures\affissa\photo2.JPG"/>
          <p:cNvPicPr>
            <a:picLocks noChangeAspect="1" noChangeArrowheads="1"/>
          </p:cNvPicPr>
          <p:nvPr/>
        </p:nvPicPr>
        <p:blipFill>
          <a:blip r:embed="rId3" cstate="print"/>
          <a:srcRect/>
          <a:stretch>
            <a:fillRect/>
          </a:stretch>
        </p:blipFill>
        <p:spPr bwMode="auto">
          <a:xfrm>
            <a:off x="1029792" y="2284512"/>
            <a:ext cx="4752528" cy="6336704"/>
          </a:xfrm>
          <a:prstGeom prst="rect">
            <a:avLst/>
          </a:prstGeom>
          <a:noFill/>
        </p:spPr>
      </p:pic>
    </p:spTree>
  </p:cSld>
  <p:clrMapOvr>
    <a:masterClrMapping/>
  </p:clrMapOvr>
  <p:transition spd="med">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216648" y="2519346"/>
            <a:ext cx="6432270" cy="5525806"/>
            <a:chOff x="66531" y="341817"/>
            <a:chExt cx="5760640" cy="7137956"/>
          </a:xfrm>
        </p:grpSpPr>
        <p:sp>
          <p:nvSpPr>
            <p:cNvPr id="5" name="Rounded Rectangle 4"/>
            <p:cNvSpPr/>
            <p:nvPr/>
          </p:nvSpPr>
          <p:spPr>
            <a:xfrm>
              <a:off x="66531" y="34181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386425" y="341817"/>
              <a:ext cx="5099899" cy="71379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457200" indent="-457200" defTabSz="487363">
                <a:spcBef>
                  <a:spcPts val="0"/>
                </a:spcBef>
                <a:spcAft>
                  <a:spcPts val="600"/>
                </a:spcAft>
                <a:buFont typeface="Wingdings" pitchFamily="2" charset="2"/>
                <a:buChar char="Ø"/>
                <a:defRPr/>
              </a:pPr>
              <a:endParaRPr lang="el-GR" sz="2400" dirty="0" smtClean="0">
                <a:latin typeface="Helvetica"/>
                <a:ea typeface="Helvetica"/>
                <a:cs typeface="Helvetica"/>
                <a:sym typeface="Helvetica"/>
              </a:endParaRPr>
            </a:p>
            <a:p>
              <a:pPr marL="457200" indent="-457200" defTabSz="487363">
                <a:spcBef>
                  <a:spcPts val="0"/>
                </a:spcBef>
                <a:spcAft>
                  <a:spcPts val="600"/>
                </a:spcAft>
                <a:buFont typeface="Wingdings" pitchFamily="2" charset="2"/>
                <a:buChar char="Ø"/>
                <a:defRPr/>
              </a:pPr>
              <a:r>
                <a:rPr lang="el-GR" sz="2400" dirty="0" smtClean="0">
                  <a:latin typeface="Helvetica"/>
                  <a:ea typeface="Helvetica"/>
                  <a:cs typeface="Helvetica"/>
                  <a:sym typeface="Helvetica"/>
                </a:rPr>
                <a:t>Πραγματοποιήσαμε 6 </a:t>
              </a:r>
              <a:r>
                <a:rPr lang="el-GR" sz="2400" dirty="0">
                  <a:latin typeface="Helvetica"/>
                  <a:ea typeface="Helvetica"/>
                  <a:cs typeface="Helvetica"/>
                  <a:sym typeface="Helvetica"/>
                </a:rPr>
                <a:t>σεμινάρια </a:t>
              </a:r>
              <a:r>
                <a:rPr lang="el-GR" sz="2400" dirty="0" smtClean="0">
                  <a:latin typeface="Helvetica"/>
                  <a:ea typeface="Helvetica"/>
                  <a:cs typeface="Helvetica"/>
                  <a:sym typeface="Helvetica"/>
                </a:rPr>
                <a:t>επιμόρφωσης εκπαιδευτικών σε 4 πόλεις (Αθήνα</a:t>
              </a:r>
              <a:r>
                <a:rPr lang="el-GR" sz="2400" dirty="0">
                  <a:latin typeface="Helvetica"/>
                  <a:ea typeface="Helvetica"/>
                  <a:cs typeface="Helvetica"/>
                  <a:sym typeface="Helvetica"/>
                </a:rPr>
                <a:t>, </a:t>
              </a:r>
              <a:r>
                <a:rPr lang="el-GR" sz="2400" dirty="0" smtClean="0">
                  <a:latin typeface="Helvetica"/>
                  <a:ea typeface="Helvetica"/>
                  <a:cs typeface="Helvetica"/>
                  <a:sym typeface="Helvetica"/>
                </a:rPr>
                <a:t>Θεσσαλονίκη, Άρτα,  </a:t>
              </a:r>
              <a:r>
                <a:rPr lang="el-GR" sz="2400" dirty="0">
                  <a:latin typeface="Helvetica"/>
                  <a:ea typeface="Helvetica"/>
                  <a:cs typeface="Helvetica"/>
                  <a:sym typeface="Helvetica"/>
                </a:rPr>
                <a:t>Κατάρ</a:t>
              </a:r>
              <a:r>
                <a:rPr lang="el-GR" sz="2400" dirty="0" smtClean="0">
                  <a:latin typeface="Helvetica"/>
                  <a:ea typeface="Helvetica"/>
                  <a:cs typeface="Helvetica"/>
                  <a:sym typeface="Helvetica"/>
                </a:rPr>
                <a:t>)</a:t>
              </a:r>
            </a:p>
            <a:p>
              <a:pPr marL="457200" indent="-457200" defTabSz="487363">
                <a:spcBef>
                  <a:spcPts val="0"/>
                </a:spcBef>
                <a:spcAft>
                  <a:spcPts val="600"/>
                </a:spcAft>
                <a:buFont typeface="Wingdings" pitchFamily="2" charset="2"/>
                <a:buChar char="Ø"/>
                <a:defRPr/>
              </a:pPr>
              <a:r>
                <a:rPr lang="el-GR" sz="2400" dirty="0" smtClean="0">
                  <a:latin typeface="Helvetica"/>
                  <a:sym typeface="Helvetica"/>
                </a:rPr>
                <a:t>Πραγματοποιήσαμε σεμινάρια σε γονείς σε συνεργασία με δήμους και με τις σχολές γονέων του Υπουργείου Παιδείας</a:t>
              </a:r>
            </a:p>
            <a:p>
              <a:pPr marL="457200" indent="-457200" defTabSz="487363">
                <a:spcBef>
                  <a:spcPts val="0"/>
                </a:spcBef>
                <a:spcAft>
                  <a:spcPts val="600"/>
                </a:spcAft>
                <a:buFont typeface="Wingdings" pitchFamily="2" charset="2"/>
                <a:buChar char="Ø"/>
                <a:defRPr/>
              </a:pPr>
              <a:r>
                <a:rPr lang="el-GR" sz="2400" dirty="0" smtClean="0">
                  <a:latin typeface="Helvetica"/>
                  <a:cs typeface="Helvetica"/>
                  <a:sym typeface="Helvetica"/>
                </a:rPr>
                <a:t>Συνολικά, 750 εκπαιδευτικοί και 1.200 γονείς συμμετείχαν στα σεμινάρια αυτά</a:t>
              </a:r>
            </a:p>
            <a:p>
              <a:pPr marL="457200" indent="-457200" defTabSz="487363">
                <a:spcBef>
                  <a:spcPts val="0"/>
                </a:spcBef>
                <a:spcAft>
                  <a:spcPts val="600"/>
                </a:spcAft>
                <a:buFont typeface="Wingdings" pitchFamily="2" charset="2"/>
                <a:buChar char="Ø"/>
                <a:defRPr/>
              </a:pPr>
              <a:endParaRPr lang="el-GR" sz="2400" dirty="0" smtClean="0">
                <a:latin typeface="Helvetica"/>
                <a:sym typeface="Helvetica"/>
              </a:endParaRPr>
            </a:p>
            <a:p>
              <a:pPr marL="457200" indent="-457200" defTabSz="487363">
                <a:spcBef>
                  <a:spcPts val="0"/>
                </a:spcBef>
                <a:spcAft>
                  <a:spcPts val="600"/>
                </a:spcAft>
                <a:buFont typeface="Wingdings" pitchFamily="2" charset="2"/>
                <a:buChar char="Ø"/>
                <a:defRPr/>
              </a:pPr>
              <a:endParaRPr lang="en-US" sz="2400" dirty="0" smtClean="0"/>
            </a:p>
          </p:txBody>
        </p:sp>
      </p:grpSp>
      <p:sp>
        <p:nvSpPr>
          <p:cNvPr id="12" name="Title 1"/>
          <p:cNvSpPr>
            <a:spLocks noGrp="1"/>
          </p:cNvSpPr>
          <p:nvPr>
            <p:ph type="title"/>
          </p:nvPr>
        </p:nvSpPr>
        <p:spPr>
          <a:xfrm>
            <a:off x="2037903" y="412305"/>
            <a:ext cx="9744721"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26" name="Picture 2" descr="C:\Users\user2\Desktop\NICOLAS\ΦΩΤΟ\2013-14\QATAR FEBRUARY 2014 BODY2MIND\qatar 5.JPG"/>
          <p:cNvPicPr>
            <a:picLocks noChangeAspect="1" noChangeArrowheads="1"/>
          </p:cNvPicPr>
          <p:nvPr/>
        </p:nvPicPr>
        <p:blipFill>
          <a:blip r:embed="rId3" cstate="print"/>
          <a:srcRect/>
          <a:stretch>
            <a:fillRect/>
          </a:stretch>
        </p:blipFill>
        <p:spPr bwMode="auto">
          <a:xfrm>
            <a:off x="453728" y="1852464"/>
            <a:ext cx="5544616" cy="4158462"/>
          </a:xfrm>
          <a:prstGeom prst="rect">
            <a:avLst/>
          </a:prstGeom>
          <a:noFill/>
        </p:spPr>
      </p:pic>
      <p:pic>
        <p:nvPicPr>
          <p:cNvPr id="10" name="Picture 1" descr="C:\Users\user\Pictures\arta 2014\IMG_6211.JPG"/>
          <p:cNvPicPr>
            <a:picLocks noChangeAspect="1" noChangeArrowheads="1"/>
          </p:cNvPicPr>
          <p:nvPr/>
        </p:nvPicPr>
        <p:blipFill>
          <a:blip r:embed="rId4" cstate="print"/>
          <a:srcRect/>
          <a:stretch>
            <a:fillRect/>
          </a:stretch>
        </p:blipFill>
        <p:spPr bwMode="auto">
          <a:xfrm>
            <a:off x="813768" y="6100936"/>
            <a:ext cx="4800533" cy="3456384"/>
          </a:xfrm>
          <a:prstGeom prst="rect">
            <a:avLst/>
          </a:prstGeom>
          <a:noFill/>
        </p:spPr>
      </p:pic>
    </p:spTree>
  </p:cSld>
  <p:clrMapOvr>
    <a:masterClrMapping/>
  </p:clrMapOvr>
  <p:transition spd="med">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494288" y="1420416"/>
            <a:ext cx="7510512" cy="8136904"/>
            <a:chOff x="0" y="249537"/>
            <a:chExt cx="5760640" cy="6999393"/>
          </a:xfrm>
        </p:grpSpPr>
        <p:sp>
          <p:nvSpPr>
            <p:cNvPr id="5" name="Rounded Rectangle 4"/>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68990" y="530748"/>
              <a:ext cx="5519176"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defRPr/>
              </a:pPr>
              <a:r>
                <a:rPr lang="el-GR" sz="2400" dirty="0" smtClean="0">
                  <a:sym typeface="Noteworthy Bold" charset="0"/>
                </a:rPr>
                <a:t>  </a:t>
              </a:r>
              <a:endParaRPr lang="en-GB" sz="2400" dirty="0" smtClean="0">
                <a:sym typeface="Noteworthy Bold" charset="0"/>
              </a:endParaRPr>
            </a:p>
          </p:txBody>
        </p:sp>
      </p:grpSp>
      <p:sp>
        <p:nvSpPr>
          <p:cNvPr id="13" name="Title 1"/>
          <p:cNvSpPr>
            <a:spLocks noGrp="1"/>
          </p:cNvSpPr>
          <p:nvPr>
            <p:ph type="title"/>
          </p:nvPr>
        </p:nvSpPr>
        <p:spPr>
          <a:xfrm>
            <a:off x="2109913" y="412305"/>
            <a:ext cx="9672712" cy="964033"/>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25601" name="Picture 1" descr="C:\Users\user\Pictures\axion hellas\santorini.jpg"/>
          <p:cNvPicPr>
            <a:picLocks noChangeAspect="1" noChangeArrowheads="1"/>
          </p:cNvPicPr>
          <p:nvPr/>
        </p:nvPicPr>
        <p:blipFill>
          <a:blip r:embed="rId3" cstate="print"/>
          <a:srcRect/>
          <a:stretch>
            <a:fillRect/>
          </a:stretch>
        </p:blipFill>
        <p:spPr bwMode="auto">
          <a:xfrm>
            <a:off x="1677864" y="1492424"/>
            <a:ext cx="2942134" cy="2942134"/>
          </a:xfrm>
          <a:prstGeom prst="rect">
            <a:avLst/>
          </a:prstGeom>
          <a:noFill/>
        </p:spPr>
      </p:pic>
      <p:pic>
        <p:nvPicPr>
          <p:cNvPr id="25602" name="Picture 2"/>
          <p:cNvPicPr>
            <a:picLocks noChangeAspect="1" noChangeArrowheads="1"/>
          </p:cNvPicPr>
          <p:nvPr/>
        </p:nvPicPr>
        <p:blipFill>
          <a:blip r:embed="rId4" cstate="print"/>
          <a:srcRect/>
          <a:stretch>
            <a:fillRect/>
          </a:stretch>
        </p:blipFill>
        <p:spPr bwMode="auto">
          <a:xfrm>
            <a:off x="45727" y="4804792"/>
            <a:ext cx="5372466" cy="4392488"/>
          </a:xfrm>
          <a:prstGeom prst="rect">
            <a:avLst/>
          </a:prstGeom>
          <a:noFill/>
          <a:ln w="9525">
            <a:noFill/>
            <a:miter lim="800000"/>
            <a:headEnd/>
            <a:tailEnd/>
          </a:ln>
        </p:spPr>
      </p:pic>
      <p:sp>
        <p:nvSpPr>
          <p:cNvPr id="17" name="16 - Ορθογώνιο"/>
          <p:cNvSpPr/>
          <p:nvPr/>
        </p:nvSpPr>
        <p:spPr>
          <a:xfrm>
            <a:off x="5638304" y="1924472"/>
            <a:ext cx="7366496" cy="7417415"/>
          </a:xfrm>
          <a:prstGeom prst="rect">
            <a:avLst/>
          </a:prstGeom>
        </p:spPr>
        <p:txBody>
          <a:bodyPr wrap="square">
            <a:spAutoFit/>
          </a:bodyPr>
          <a:lstStyle/>
          <a:p>
            <a:pPr>
              <a:buFont typeface="Wingdings" pitchFamily="2" charset="2"/>
              <a:buChar char="Ø"/>
            </a:pPr>
            <a:r>
              <a:rPr lang="el-GR" sz="2400" dirty="0" smtClean="0">
                <a:solidFill>
                  <a:schemeClr val="bg1"/>
                </a:solidFill>
                <a:latin typeface="+mj-lt"/>
              </a:rPr>
              <a:t>Το τρέχον έτος προστέθηκε στις συνεργασίες μας η εθελοντική οργάνωση  </a:t>
            </a:r>
            <a:r>
              <a:rPr lang="en-US" sz="2400" dirty="0" err="1" smtClean="0">
                <a:solidFill>
                  <a:schemeClr val="bg1"/>
                </a:solidFill>
                <a:latin typeface="+mj-lt"/>
              </a:rPr>
              <a:t>Axion</a:t>
            </a:r>
            <a:r>
              <a:rPr lang="en-US" sz="2400" dirty="0" smtClean="0">
                <a:solidFill>
                  <a:schemeClr val="bg1"/>
                </a:solidFill>
                <a:latin typeface="+mj-lt"/>
              </a:rPr>
              <a:t> Hellas </a:t>
            </a:r>
            <a:r>
              <a:rPr lang="el-GR" sz="2400" dirty="0" smtClean="0">
                <a:solidFill>
                  <a:schemeClr val="bg1"/>
                </a:solidFill>
                <a:latin typeface="+mj-lt"/>
              </a:rPr>
              <a:t>δίνοντας μας την ευκαιρία να κάνουμε το εκπαιδευτικό πρόγραμμα σε απομακρυσμένες γεωγραφικά περιοχές της πατρίδας μας. Το πρόγραμμα ξεκίνησε από το Δημοτικό σχολείο, Γυμνάσιο και Λύκειο στο </a:t>
            </a:r>
            <a:r>
              <a:rPr lang="el-GR" sz="2400" dirty="0" err="1" smtClean="0">
                <a:solidFill>
                  <a:schemeClr val="bg1"/>
                </a:solidFill>
                <a:latin typeface="+mj-lt"/>
              </a:rPr>
              <a:t>Μεγανήσι</a:t>
            </a:r>
            <a:r>
              <a:rPr lang="el-GR" sz="2400" dirty="0" smtClean="0">
                <a:solidFill>
                  <a:schemeClr val="bg1"/>
                </a:solidFill>
                <a:latin typeface="+mj-lt"/>
              </a:rPr>
              <a:t> και συνεχίστηκε στα Δημοτικά σχολεία και Γυμνάσια  της Φολέγανδρου, της Σαντορίνης και της  </a:t>
            </a:r>
            <a:r>
              <a:rPr lang="el-GR" sz="2400" dirty="0" err="1" smtClean="0">
                <a:solidFill>
                  <a:schemeClr val="bg1"/>
                </a:solidFill>
                <a:latin typeface="+mj-lt"/>
              </a:rPr>
              <a:t>Θηρασιάς</a:t>
            </a:r>
            <a:r>
              <a:rPr lang="el-GR" sz="2400" dirty="0" smtClean="0">
                <a:solidFill>
                  <a:schemeClr val="bg1"/>
                </a:solidFill>
                <a:latin typeface="+mj-lt"/>
              </a:rPr>
              <a:t>. </a:t>
            </a:r>
          </a:p>
          <a:p>
            <a:pPr>
              <a:buFont typeface="Wingdings" pitchFamily="2" charset="2"/>
              <a:buChar char="Ø"/>
            </a:pPr>
            <a:r>
              <a:rPr lang="el-GR" sz="2400" dirty="0" smtClean="0">
                <a:solidFill>
                  <a:schemeClr val="bg1"/>
                </a:solidFill>
                <a:latin typeface="+mj-lt"/>
              </a:rPr>
              <a:t>Η συμμετοχή των μαθητών, των εκπαιδευτικών και των γονιών ήταν για άλλη μια φορά συγκινητική .</a:t>
            </a:r>
          </a:p>
          <a:p>
            <a:pPr>
              <a:buFont typeface="Wingdings" pitchFamily="2" charset="2"/>
              <a:buChar char="Ø"/>
            </a:pPr>
            <a:r>
              <a:rPr lang="el-GR" sz="2400" dirty="0" smtClean="0">
                <a:solidFill>
                  <a:schemeClr val="bg1"/>
                </a:solidFill>
                <a:latin typeface="+mj-lt"/>
              </a:rPr>
              <a:t>Το Διεθνές Κέντρο Ολυμπιακής Εκεχειρίας υποστηρίζει το έργο της </a:t>
            </a:r>
            <a:r>
              <a:rPr lang="el-GR" sz="2400" dirty="0" err="1" smtClean="0">
                <a:solidFill>
                  <a:schemeClr val="bg1"/>
                </a:solidFill>
                <a:latin typeface="+mj-lt"/>
              </a:rPr>
              <a:t>Axion</a:t>
            </a:r>
            <a:r>
              <a:rPr lang="el-GR" sz="2400" dirty="0" smtClean="0">
                <a:solidFill>
                  <a:schemeClr val="bg1"/>
                </a:solidFill>
                <a:latin typeface="+mj-lt"/>
              </a:rPr>
              <a:t> </a:t>
            </a:r>
            <a:r>
              <a:rPr lang="el-GR" sz="2400" dirty="0" err="1" smtClean="0">
                <a:solidFill>
                  <a:schemeClr val="bg1"/>
                </a:solidFill>
                <a:latin typeface="+mj-lt"/>
              </a:rPr>
              <a:t>Hellas</a:t>
            </a:r>
            <a:r>
              <a:rPr lang="el-GR" sz="2400" dirty="0" smtClean="0">
                <a:solidFill>
                  <a:schemeClr val="bg1"/>
                </a:solidFill>
                <a:latin typeface="+mj-lt"/>
              </a:rPr>
              <a:t> – μιας ομάδας εθελοντών με σκοπό την βελτίωση της ζωής των κατοίκων απομακρυσμένων περιοχών της Ελλάδας, παρέχοντας ιατρικές εξετάσεις, δημιουργώντας υποδομές καίριας σημασίας για την καθημερινότητα των μόνιμων κατοίκων, ενώ παράλληλα διοργανώνονται πολιτιστικά και εκπαιδευτικά δρώμενα.</a:t>
            </a:r>
          </a:p>
          <a:p>
            <a:pPr>
              <a:buFont typeface="Wingdings" pitchFamily="2" charset="2"/>
              <a:buChar char="Ø"/>
            </a:pPr>
            <a:endParaRPr lang="el-GR" sz="2000" dirty="0"/>
          </a:p>
        </p:txBody>
      </p:sp>
    </p:spTree>
  </p:cSld>
  <p:clrMapOvr>
    <a:masterClrMapping/>
  </p:clrMapOvr>
  <p:transition spd="med">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422280" y="1924472"/>
            <a:ext cx="7582520" cy="7829128"/>
            <a:chOff x="0" y="557268"/>
            <a:chExt cx="5760640" cy="6691662"/>
          </a:xfrm>
        </p:grpSpPr>
        <p:sp>
          <p:nvSpPr>
            <p:cNvPr id="5" name="Rounded Rectangle 4"/>
            <p:cNvSpPr/>
            <p:nvPr/>
          </p:nvSpPr>
          <p:spPr>
            <a:xfrm>
              <a:off x="0" y="557268"/>
              <a:ext cx="5760640" cy="6691662"/>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42498" y="761548"/>
              <a:ext cx="5133094" cy="60594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342900" indent="-342900" algn="just" defTabSz="487363">
                <a:spcBef>
                  <a:spcPts val="0"/>
                </a:spcBef>
                <a:buFont typeface="Wingdings" pitchFamily="2" charset="2"/>
                <a:buChar char="Ø"/>
                <a:defRPr/>
              </a:pPr>
              <a:r>
                <a:rPr lang="el-GR" sz="2400" dirty="0" smtClean="0">
                  <a:latin typeface="+mj-lt"/>
                  <a:sym typeface="Noteworthy Bold" charset="0"/>
                </a:rPr>
                <a:t>Η δυναμική του προγράμματος ενισχύεται από διαγωνισμό </a:t>
              </a:r>
              <a:r>
                <a:rPr lang="en-US" sz="2400" dirty="0" smtClean="0">
                  <a:latin typeface="+mj-lt"/>
                  <a:sym typeface="Noteworthy Bold" charset="0"/>
                </a:rPr>
                <a:t>video</a:t>
              </a:r>
              <a:r>
                <a:rPr lang="el-GR" sz="2400" dirty="0" smtClean="0">
                  <a:latin typeface="+mj-lt"/>
                  <a:sym typeface="Noteworthy Bold" charset="0"/>
                </a:rPr>
                <a:t> με τίτλο «Λέμε ΌΧΙ στο σχολικό εκφοβισμό». Ο διαγωνισμός είναι ανοικτός σε όλους τους μαθητές ηλικίας 10 – 15 ετών, των σχολείων της Ελλάδας.</a:t>
              </a:r>
            </a:p>
            <a:p>
              <a:pPr marL="342900" indent="-342900" algn="just" defTabSz="487363">
                <a:spcBef>
                  <a:spcPts val="0"/>
                </a:spcBef>
                <a:buFont typeface="Wingdings" pitchFamily="2" charset="2"/>
                <a:buChar char="Ø"/>
                <a:defRPr/>
              </a:pPr>
              <a:r>
                <a:rPr lang="el-GR" sz="2400" dirty="0" smtClean="0">
                  <a:latin typeface="+mj-lt"/>
                  <a:sym typeface="Noteworthy Bold" charset="0"/>
                </a:rPr>
                <a:t>Οι μαθητές καλούνται να παρουσιάσουν σε ένα </a:t>
              </a:r>
              <a:r>
                <a:rPr lang="en-US" sz="2400" dirty="0" smtClean="0">
                  <a:latin typeface="+mj-lt"/>
                  <a:sym typeface="Noteworthy Bold" charset="0"/>
                </a:rPr>
                <a:t>video</a:t>
              </a:r>
              <a:r>
                <a:rPr lang="el-GR" sz="2400" dirty="0" smtClean="0">
                  <a:latin typeface="+mj-lt"/>
                  <a:sym typeface="Noteworthy Bold" charset="0"/>
                </a:rPr>
                <a:t> ή </a:t>
              </a:r>
              <a:r>
                <a:rPr lang="en-US" sz="2400" dirty="0" err="1" smtClean="0">
                  <a:latin typeface="+mj-lt"/>
                  <a:sym typeface="Noteworthy Bold" charset="0"/>
                </a:rPr>
                <a:t>powerpoint</a:t>
              </a:r>
              <a:r>
                <a:rPr lang="el-GR" sz="2400" dirty="0" smtClean="0">
                  <a:latin typeface="+mj-lt"/>
                  <a:sym typeface="Noteworthy Bold" charset="0"/>
                </a:rPr>
                <a:t> πως οι αρχές του Ολυμπισμού και της Ολυμπιακής Εκεχειρίας μπορούν να τους βοηθήσουν να διαχειριστούν προβλήματα σχολικού εκφοβισμού και </a:t>
              </a:r>
              <a:r>
                <a:rPr lang="en-US" sz="2400" dirty="0" smtClean="0">
                  <a:latin typeface="+mj-lt"/>
                  <a:sym typeface="Noteworthy Bold" charset="0"/>
                </a:rPr>
                <a:t>cyber – bullying. </a:t>
              </a:r>
              <a:endParaRPr lang="el-GR" sz="2400" dirty="0" smtClean="0">
                <a:latin typeface="+mj-lt"/>
                <a:sym typeface="Noteworthy Bold" charset="0"/>
              </a:endParaRPr>
            </a:p>
            <a:p>
              <a:pPr marL="266700" indent="-266700" algn="just" defTabSz="487363">
                <a:spcBef>
                  <a:spcPts val="0"/>
                </a:spcBef>
                <a:spcAft>
                  <a:spcPts val="600"/>
                </a:spcAft>
                <a:buFont typeface="Wingdings" pitchFamily="2" charset="2"/>
                <a:buChar char="Ø"/>
                <a:defRPr/>
              </a:pPr>
              <a:r>
                <a:rPr lang="el-GR" sz="2400" dirty="0" smtClean="0">
                  <a:latin typeface="+mj-lt"/>
                  <a:sym typeface="Noteworthy Bold" charset="0"/>
                </a:rPr>
                <a:t>Το έπαθλο της νικήτριας ομάδας είναι ο εξοπλισμός του σχολείου με μια "έξυπνη τάξη», που αποτελείται από μια </a:t>
              </a:r>
              <a:r>
                <a:rPr lang="el-GR" sz="2400" dirty="0" err="1" smtClean="0">
                  <a:latin typeface="+mj-lt"/>
                  <a:sym typeface="Noteworthy Bold" charset="0"/>
                </a:rPr>
                <a:t>διαδραστική</a:t>
              </a:r>
              <a:r>
                <a:rPr lang="el-GR" sz="2400" dirty="0" smtClean="0">
                  <a:latin typeface="+mj-lt"/>
                  <a:sym typeface="Noteworthy Bold" charset="0"/>
                </a:rPr>
                <a:t> οθόνη και </a:t>
              </a:r>
              <a:r>
                <a:rPr lang="en-US" sz="2400" dirty="0" smtClean="0">
                  <a:latin typeface="+mj-lt"/>
                  <a:sym typeface="Noteworthy Bold" charset="0"/>
                </a:rPr>
                <a:t>tablets </a:t>
              </a:r>
              <a:r>
                <a:rPr lang="el-GR" sz="2400" dirty="0" smtClean="0">
                  <a:latin typeface="+mj-lt"/>
                  <a:sym typeface="Noteworthy Bold" charset="0"/>
                </a:rPr>
                <a:t>από τον χορηγό μας.  </a:t>
              </a:r>
            </a:p>
            <a:p>
              <a:pPr marL="266700" indent="-266700" algn="just" defTabSz="487363">
                <a:spcBef>
                  <a:spcPts val="0"/>
                </a:spcBef>
                <a:spcAft>
                  <a:spcPts val="600"/>
                </a:spcAft>
                <a:buFont typeface="Wingdings" pitchFamily="2" charset="2"/>
                <a:buChar char="Ø"/>
                <a:defRPr/>
              </a:pPr>
              <a:r>
                <a:rPr lang="el-GR" sz="2400" dirty="0" smtClean="0">
                  <a:latin typeface="+mj-lt"/>
                  <a:sym typeface="Noteworthy Bold" charset="0"/>
                </a:rPr>
                <a:t>Ατομικά, οι μαθητές κερδίζουν Ολυμπιακά αναμνηστικά και </a:t>
              </a:r>
              <a:r>
                <a:rPr lang="en-US" sz="2400" dirty="0" smtClean="0">
                  <a:latin typeface="+mj-lt"/>
                  <a:sym typeface="Noteworthy Bold" charset="0"/>
                </a:rPr>
                <a:t>tablet</a:t>
              </a:r>
              <a:r>
                <a:rPr lang="el-GR" sz="2400" dirty="0" smtClean="0">
                  <a:latin typeface="+mj-lt"/>
                  <a:sym typeface="Noteworthy Bold" charset="0"/>
                </a:rPr>
                <a:t>.</a:t>
              </a:r>
              <a:endParaRPr lang="en-US" sz="2400" dirty="0" smtClean="0">
                <a:latin typeface="+mj-lt"/>
              </a:endParaRPr>
            </a:p>
            <a:p>
              <a:pPr marL="342900" indent="-342900" algn="just" defTabSz="487363">
                <a:spcBef>
                  <a:spcPts val="0"/>
                </a:spcBef>
                <a:buFont typeface="Wingdings" pitchFamily="2" charset="2"/>
                <a:buChar char="Ø"/>
                <a:defRPr/>
              </a:pPr>
              <a:endParaRPr lang="el-GR" sz="2400" dirty="0" smtClean="0">
                <a:sym typeface="Noteworthy Bold" charset="0"/>
              </a:endParaRPr>
            </a:p>
            <a:p>
              <a:pPr marL="342900" indent="-342900" algn="just" defTabSz="487363">
                <a:spcBef>
                  <a:spcPts val="0"/>
                </a:spcBef>
                <a:buFont typeface="Wingdings" pitchFamily="2" charset="2"/>
                <a:buChar char="Ø"/>
                <a:defRPr/>
              </a:pPr>
              <a:endParaRPr lang="el-GR" sz="2400" dirty="0" smtClean="0">
                <a:sym typeface="Noteworthy Bold" charset="0"/>
              </a:endParaRPr>
            </a:p>
          </p:txBody>
        </p:sp>
      </p:grpSp>
      <p:sp>
        <p:nvSpPr>
          <p:cNvPr id="12" name="Title 1"/>
          <p:cNvSpPr>
            <a:spLocks noGrp="1"/>
          </p:cNvSpPr>
          <p:nvPr>
            <p:ph type="title"/>
          </p:nvPr>
        </p:nvSpPr>
        <p:spPr>
          <a:xfrm>
            <a:off x="2181919" y="412305"/>
            <a:ext cx="102251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1" name="Picture 2"/>
          <p:cNvPicPr>
            <a:picLocks noChangeAspect="1" noChangeArrowheads="1"/>
          </p:cNvPicPr>
          <p:nvPr/>
        </p:nvPicPr>
        <p:blipFill>
          <a:blip r:embed="rId3" cstate="print"/>
          <a:srcRect/>
          <a:stretch>
            <a:fillRect/>
          </a:stretch>
        </p:blipFill>
        <p:spPr bwMode="auto">
          <a:xfrm>
            <a:off x="237704" y="2428528"/>
            <a:ext cx="5134248" cy="2917505"/>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a:stretch>
            <a:fillRect/>
          </a:stretch>
        </p:blipFill>
        <p:spPr bwMode="auto">
          <a:xfrm>
            <a:off x="237704" y="5668888"/>
            <a:ext cx="4997823" cy="3748196"/>
          </a:xfrm>
          <a:prstGeom prst="rect">
            <a:avLst/>
          </a:prstGeom>
          <a:noFill/>
          <a:ln w="9525">
            <a:noFill/>
            <a:miter lim="800000"/>
            <a:headEnd/>
            <a:tailEnd/>
          </a:ln>
          <a:effectLst/>
        </p:spPr>
      </p:pic>
    </p:spTree>
  </p:cSld>
  <p:clrMapOvr>
    <a:masterClrMapping/>
  </p:clrMapOvr>
  <p:transition spd="med">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7222480" y="3076600"/>
            <a:ext cx="5782320" cy="6120680"/>
            <a:chOff x="-293203" y="530747"/>
            <a:chExt cx="6053843" cy="7313030"/>
          </a:xfrm>
        </p:grpSpPr>
        <p:sp>
          <p:nvSpPr>
            <p:cNvPr id="5" name="Rounded Rectangle 4"/>
            <p:cNvSpPr/>
            <p:nvPr/>
          </p:nvSpPr>
          <p:spPr>
            <a:xfrm>
              <a:off x="-293203" y="868711"/>
              <a:ext cx="6053843" cy="689489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93203" y="530747"/>
              <a:ext cx="5779528" cy="7313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487363">
                <a:spcBef>
                  <a:spcPts val="0"/>
                </a:spcBef>
                <a:spcAft>
                  <a:spcPts val="600"/>
                </a:spcAft>
                <a:defRPr/>
              </a:pPr>
              <a:endParaRPr lang="el-GR" sz="2400" b="1" dirty="0" smtClean="0">
                <a:sym typeface="Noteworthy Bold" charset="0"/>
              </a:endParaRPr>
            </a:p>
            <a:p>
              <a:pPr algn="just" defTabSz="487363">
                <a:spcBef>
                  <a:spcPts val="0"/>
                </a:spcBef>
                <a:spcAft>
                  <a:spcPts val="600"/>
                </a:spcAft>
                <a:defRPr/>
              </a:pPr>
              <a:endParaRPr lang="el-GR" sz="2400" b="1" dirty="0" smtClean="0">
                <a:sym typeface="Noteworthy Bold" charset="0"/>
              </a:endParaRPr>
            </a:p>
            <a:p>
              <a:pPr algn="just" defTabSz="487363">
                <a:spcBef>
                  <a:spcPts val="0"/>
                </a:spcBef>
                <a:spcAft>
                  <a:spcPts val="600"/>
                </a:spcAft>
                <a:buFont typeface="Wingdings" pitchFamily="2" charset="2"/>
                <a:buChar char="Ø"/>
                <a:defRPr/>
              </a:pPr>
              <a:r>
                <a:rPr lang="el-GR" sz="2400" b="1" dirty="0" smtClean="0">
                  <a:sym typeface="Noteworthy Bold" charset="0"/>
                </a:rPr>
                <a:t>Η συμμετοχή των νεαρών μαθητών και μαθητριών στους ετήσιους διαγωνισμούς μας είναι εντυπωσιακή. </a:t>
              </a:r>
            </a:p>
            <a:p>
              <a:pPr marL="342900" indent="-342900" algn="just" defTabSz="487363">
                <a:spcBef>
                  <a:spcPts val="0"/>
                </a:spcBef>
                <a:spcAft>
                  <a:spcPts val="600"/>
                </a:spcAft>
                <a:defRPr/>
              </a:pPr>
              <a:r>
                <a:rPr lang="el-GR" sz="2400" b="1" dirty="0" smtClean="0">
                  <a:sym typeface="Noteworthy Bold" charset="0"/>
                </a:rPr>
                <a:t>Συνολικά, συμμετείχαν:</a:t>
              </a:r>
            </a:p>
            <a:p>
              <a:pPr marL="342900" indent="-342900" algn="just" defTabSz="487363">
                <a:spcBef>
                  <a:spcPts val="0"/>
                </a:spcBef>
                <a:spcAft>
                  <a:spcPts val="600"/>
                </a:spcAft>
                <a:buFont typeface="Wingdings" panose="05000000000000000000" pitchFamily="2" charset="2"/>
                <a:buChar char="ü"/>
                <a:defRPr/>
              </a:pPr>
              <a:r>
                <a:rPr lang="en-US" sz="2400" b="1" dirty="0" smtClean="0">
                  <a:sym typeface="Noteworthy Bold" charset="0"/>
                </a:rPr>
                <a:t>6308 </a:t>
              </a:r>
              <a:r>
                <a:rPr lang="el-GR" sz="2400" b="1" dirty="0" smtClean="0">
                  <a:sym typeface="Noteworthy Bold" charset="0"/>
                </a:rPr>
                <a:t>μαθητές </a:t>
              </a:r>
            </a:p>
            <a:p>
              <a:pPr marL="342900" indent="-342900" algn="just" defTabSz="487363">
                <a:spcBef>
                  <a:spcPts val="0"/>
                </a:spcBef>
                <a:spcAft>
                  <a:spcPts val="600"/>
                </a:spcAft>
                <a:buFont typeface="Wingdings" panose="05000000000000000000" pitchFamily="2" charset="2"/>
                <a:buChar char="ü"/>
                <a:defRPr/>
              </a:pPr>
              <a:r>
                <a:rPr lang="en-US" sz="2400" b="1" dirty="0" smtClean="0">
                  <a:sym typeface="Noteworthy Bold" charset="0"/>
                </a:rPr>
                <a:t>891</a:t>
              </a:r>
              <a:r>
                <a:rPr lang="el-GR" sz="2400" b="1" dirty="0" smtClean="0">
                  <a:sym typeface="Noteworthy Bold" charset="0"/>
                </a:rPr>
                <a:t>εκπαιδευτικοί </a:t>
              </a:r>
            </a:p>
            <a:p>
              <a:pPr algn="just" defTabSz="487363">
                <a:spcBef>
                  <a:spcPts val="0"/>
                </a:spcBef>
                <a:spcAft>
                  <a:spcPts val="600"/>
                </a:spcAft>
                <a:defRPr/>
              </a:pPr>
              <a:r>
                <a:rPr lang="el-GR" sz="2400" b="1" dirty="0" smtClean="0">
                  <a:sym typeface="Noteworthy Bold" charset="0"/>
                </a:rPr>
                <a:t>από περισσότερα από 500 σχολεία από όλη την Ελλάδα.</a:t>
              </a:r>
            </a:p>
            <a:p>
              <a:pPr algn="just" defTabSz="487363">
                <a:spcBef>
                  <a:spcPts val="0"/>
                </a:spcBef>
                <a:spcAft>
                  <a:spcPts val="600"/>
                </a:spcAft>
                <a:defRPr/>
              </a:pPr>
              <a:endParaRPr lang="en-US" sz="2000" b="1" dirty="0" smtClean="0"/>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3075" name="Picture 3"/>
          <p:cNvPicPr>
            <a:picLocks noChangeAspect="1" noChangeArrowheads="1"/>
          </p:cNvPicPr>
          <p:nvPr/>
        </p:nvPicPr>
        <p:blipFill>
          <a:blip r:embed="rId3" cstate="print"/>
          <a:srcRect/>
          <a:stretch>
            <a:fillRect/>
          </a:stretch>
        </p:blipFill>
        <p:spPr bwMode="auto">
          <a:xfrm>
            <a:off x="1287426" y="5764315"/>
            <a:ext cx="5786478" cy="3989285"/>
          </a:xfrm>
          <a:prstGeom prst="rect">
            <a:avLst/>
          </a:prstGeom>
          <a:noFill/>
          <a:ln w="9525">
            <a:noFill/>
            <a:miter lim="800000"/>
            <a:headEnd/>
            <a:tailEnd/>
          </a:ln>
          <a:effectLst/>
        </p:spPr>
      </p:pic>
      <p:pic>
        <p:nvPicPr>
          <p:cNvPr id="10" name="Picture 2" descr="C:\Users\user\Downloads\IMG_6635.JPG"/>
          <p:cNvPicPr>
            <a:picLocks noChangeAspect="1" noChangeArrowheads="1"/>
          </p:cNvPicPr>
          <p:nvPr/>
        </p:nvPicPr>
        <p:blipFill>
          <a:blip r:embed="rId4" cstate="print"/>
          <a:srcRect/>
          <a:stretch>
            <a:fillRect/>
          </a:stretch>
        </p:blipFill>
        <p:spPr bwMode="auto">
          <a:xfrm>
            <a:off x="1358864" y="1733528"/>
            <a:ext cx="5653372" cy="3892582"/>
          </a:xfrm>
          <a:prstGeom prst="rect">
            <a:avLst/>
          </a:prstGeom>
          <a:noFill/>
        </p:spPr>
      </p:pic>
    </p:spTree>
  </p:cSld>
  <p:clrMapOvr>
    <a:masterClrMapping/>
  </p:clrMapOvr>
  <p:transition spd="med">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7294488" y="1996480"/>
            <a:ext cx="534640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7582520" y="1564432"/>
            <a:ext cx="5428664" cy="640871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605855" y="412305"/>
            <a:ext cx="1017676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8086576" y="1996480"/>
            <a:ext cx="4680520" cy="5986254"/>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800" b="1" dirty="0" smtClean="0">
                <a:solidFill>
                  <a:schemeClr val="bg1"/>
                </a:solidFill>
                <a:latin typeface="+mj-lt"/>
                <a:sym typeface="Noteworthy Bold" charset="0"/>
              </a:rPr>
              <a:t>Η μεγάλη συμμετοχή (μαθητών, δασκάλων, γονέων, συντελεστών) όπως αυτή αποτυπώνεται στο σύνολο του εκπαιδευτικού προγράμματος «Σέβομαι τη Διαφορετικότητα» οδηγεί στα ακόλουθα συμπεράσματα ανά άξονα επίδρασης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pic>
        <p:nvPicPr>
          <p:cNvPr id="13" name="Picture 2" descr="C:\Users\user\Pictures\bullying panellinia imera\_Η_Κ_Ε+¬+¦_Β+-_Η+ψ+- 1.JPG"/>
          <p:cNvPicPr>
            <a:picLocks noChangeAspect="1" noChangeArrowheads="1"/>
          </p:cNvPicPr>
          <p:nvPr/>
        </p:nvPicPr>
        <p:blipFill>
          <a:blip r:embed="rId3" cstate="print"/>
          <a:srcRect/>
          <a:stretch>
            <a:fillRect/>
          </a:stretch>
        </p:blipFill>
        <p:spPr bwMode="auto">
          <a:xfrm>
            <a:off x="453728" y="2212504"/>
            <a:ext cx="6720747" cy="5040560"/>
          </a:xfrm>
          <a:prstGeom prst="rect">
            <a:avLst/>
          </a:prstGeom>
          <a:noFill/>
        </p:spPr>
      </p:pic>
    </p:spTree>
  </p:cSld>
  <p:clrMapOvr>
    <a:masterClrMapping/>
  </p:clrMapOvr>
  <p:transition spd="med">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358384" y="1708448"/>
            <a:ext cx="6646416" cy="750650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934448" y="1924472"/>
            <a:ext cx="5760640" cy="7171194"/>
          </a:xfrm>
          <a:prstGeom prst="rect">
            <a:avLst/>
          </a:prstGeom>
        </p:spPr>
        <p:txBody>
          <a:bodyPr wrap="square">
            <a:spAutoFit/>
          </a:bodyPr>
          <a:lstStyle/>
          <a:p>
            <a:pPr lvl="0" defTabSz="914400" eaLnBrk="0" hangingPunct="0"/>
            <a:r>
              <a:rPr lang="el-GR" sz="2400" b="1" dirty="0" smtClean="0">
                <a:solidFill>
                  <a:schemeClr val="bg1"/>
                </a:solidFill>
                <a:latin typeface="+mj-lt"/>
                <a:ea typeface="Calibri" pitchFamily="34" charset="0"/>
                <a:cs typeface="Times New Roman" pitchFamily="18" charset="0"/>
              </a:rPr>
              <a:t>1.Μαθητές</a:t>
            </a:r>
            <a:r>
              <a:rPr lang="en-US" sz="2400" b="1" dirty="0" smtClean="0">
                <a:solidFill>
                  <a:schemeClr val="bg1"/>
                </a:solidFill>
                <a:latin typeface="+mj-lt"/>
                <a:ea typeface="Calibri" pitchFamily="34" charset="0"/>
                <a:cs typeface="Times New Roman" pitchFamily="18" charset="0"/>
              </a:rPr>
              <a:t>:</a:t>
            </a:r>
            <a:endParaRPr lang="el-GR" sz="2400" b="1" dirty="0" smtClean="0">
              <a:solidFill>
                <a:schemeClr val="bg1"/>
              </a:solidFill>
              <a:latin typeface="+mj-lt"/>
              <a:ea typeface="Calibri" pitchFamily="34" charset="0"/>
              <a:cs typeface="Times New Roman" pitchFamily="18" charset="0"/>
            </a:endParaRPr>
          </a:p>
          <a:p>
            <a:pPr lvl="0" defTabSz="914400" eaLnBrk="0" hangingPunct="0">
              <a:buFont typeface="Wingdings" pitchFamily="2" charset="2"/>
              <a:buChar char="Ø"/>
            </a:pPr>
            <a:r>
              <a:rPr lang="el-GR" sz="2400" dirty="0" smtClean="0">
                <a:solidFill>
                  <a:schemeClr val="bg1"/>
                </a:solidFill>
                <a:latin typeface="+mj-lt"/>
                <a:ea typeface="Calibri" pitchFamily="34" charset="0"/>
                <a:cs typeface="Times New Roman" pitchFamily="18" charset="0"/>
              </a:rPr>
              <a:t>ότι το πρόβλημα του σχολικού εκφοβισμού αγγίζει όλα τα σχολεία, σε όλες τις άκρες της πατρίδας μας.</a:t>
            </a:r>
            <a:endParaRPr lang="el-GR" sz="2400" dirty="0" smtClean="0">
              <a:solidFill>
                <a:schemeClr val="bg1"/>
              </a:solidFill>
              <a:latin typeface="+mj-lt"/>
              <a:cs typeface="Arial" pitchFamily="34" charset="0"/>
            </a:endParaRPr>
          </a:p>
          <a:p>
            <a:pPr lvl="0" defTabSz="914400" eaLnBrk="0" hangingPunct="0">
              <a:buFont typeface="Wingdings" pitchFamily="2" charset="2"/>
              <a:buChar char="Ø"/>
            </a:pPr>
            <a:r>
              <a:rPr lang="el-GR" sz="2400" dirty="0" smtClean="0">
                <a:solidFill>
                  <a:schemeClr val="bg1"/>
                </a:solidFill>
                <a:latin typeface="+mj-lt"/>
                <a:ea typeface="Calibri" pitchFamily="34" charset="0"/>
                <a:cs typeface="Times New Roman" pitchFamily="18" charset="0"/>
              </a:rPr>
              <a:t>Η διαρκώς αυξανόμενη συμμετοχή μαρτυρά ότι κάμπτονται οι αντιστάσεις της κοινωνίας όσο άφορα τη στάση ταμπού απέναντι στο ζήτημα (δηλαδή τη μη δημοσιοποίηση του).</a:t>
            </a:r>
          </a:p>
          <a:p>
            <a:pPr defTabSz="914400" eaLnBrk="0" hangingPunct="0">
              <a:buFont typeface="Wingdings" pitchFamily="2" charset="2"/>
              <a:buChar char="Ø"/>
            </a:pPr>
            <a:r>
              <a:rPr lang="el-GR" sz="2400" dirty="0" smtClean="0">
                <a:solidFill>
                  <a:schemeClr val="bg1"/>
                </a:solidFill>
                <a:latin typeface="+mj-lt"/>
              </a:rPr>
              <a:t>το ποσοστό των παιδιών που αναφέρει κρούσματα εκφοβισμού ανεβαίνει μετά την παρακολούθηση του προγράμματος. Πράγμα που μας  οδηγεί στο συμπέρασμα της μεγάλης αποτελεσματικότητας του προγράμματος δεδομένου ότι υποδεικνύει οδούς μέσα από τους οποίους οι μαθητές μπορούν να δράσουν.</a:t>
            </a:r>
          </a:p>
          <a:p>
            <a:pPr lvl="0" defTabSz="914400" eaLnBrk="0" hangingPunct="0">
              <a:buFont typeface="Wingdings" pitchFamily="2" charset="2"/>
              <a:buChar char="Ø"/>
            </a:pPr>
            <a:endParaRPr lang="el-GR" sz="2800" b="1" dirty="0" smtClean="0">
              <a:solidFill>
                <a:schemeClr val="tx1"/>
              </a:solidFill>
              <a:latin typeface="Arial" pitchFamily="34" charset="0"/>
              <a:cs typeface="Arial" pitchFamily="34" charset="0"/>
            </a:endParaRPr>
          </a:p>
        </p:txBody>
      </p:sp>
      <p:pic>
        <p:nvPicPr>
          <p:cNvPr id="63491" name="Picture 3" descr="C:\Users\user\Pictures\axion hellas\folegandros april 2017.jpg"/>
          <p:cNvPicPr>
            <a:picLocks noChangeAspect="1" noChangeArrowheads="1"/>
          </p:cNvPicPr>
          <p:nvPr/>
        </p:nvPicPr>
        <p:blipFill>
          <a:blip r:embed="rId3" cstate="print"/>
          <a:srcRect/>
          <a:stretch>
            <a:fillRect/>
          </a:stretch>
        </p:blipFill>
        <p:spPr bwMode="auto">
          <a:xfrm>
            <a:off x="201700" y="3148608"/>
            <a:ext cx="6061323" cy="4040882"/>
          </a:xfrm>
          <a:prstGeom prst="rect">
            <a:avLst/>
          </a:prstGeom>
          <a:noFill/>
        </p:spPr>
      </p:pic>
    </p:spTree>
  </p:cSld>
  <p:clrMapOvr>
    <a:masterClrMapping/>
  </p:clrMapOvr>
  <p:transition spd="med">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7146884" y="2662222"/>
            <a:ext cx="5857916" cy="6072230"/>
            <a:chOff x="-211668" y="-632132"/>
            <a:chExt cx="5760640" cy="7881062"/>
          </a:xfrm>
        </p:grpSpPr>
        <p:sp>
          <p:nvSpPr>
            <p:cNvPr id="8" name="Rounded Rectangle 7"/>
            <p:cNvSpPr/>
            <p:nvPr/>
          </p:nvSpPr>
          <p:spPr>
            <a:xfrm>
              <a:off x="-211668" y="-632132"/>
              <a:ext cx="5760640" cy="6622588"/>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9" name="Rounded Rectangle 4"/>
            <p:cNvSpPr/>
            <p:nvPr/>
          </p:nvSpPr>
          <p:spPr>
            <a:xfrm>
              <a:off x="281211" y="811959"/>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p:txBody>
        </p:sp>
      </p:grpSp>
      <p:sp>
        <p:nvSpPr>
          <p:cNvPr id="15" name="Title 1"/>
          <p:cNvSpPr>
            <a:spLocks noGrp="1"/>
          </p:cNvSpPr>
          <p:nvPr>
            <p:ph type="title"/>
          </p:nvPr>
        </p:nvSpPr>
        <p:spPr>
          <a:xfrm>
            <a:off x="1965896" y="412305"/>
            <a:ext cx="11038904" cy="1008112"/>
          </a:xfrm>
        </p:spPr>
        <p:txBody>
          <a:bodyPr>
            <a:noAutofit/>
          </a:bodyPr>
          <a:lstStyle/>
          <a:p>
            <a:pPr algn="l" defTabSz="487363">
              <a:spcBef>
                <a:spcPts val="0"/>
              </a:spcBef>
            </a:pPr>
            <a:r>
              <a:rPr lang="el-GR" sz="3000" b="1" dirty="0" smtClean="0">
                <a:solidFill>
                  <a:srgbClr val="00B0F0"/>
                </a:solidFill>
                <a:ea typeface="Helvetica"/>
                <a:cs typeface="Helvetica"/>
                <a:sym typeface="Helvetica"/>
              </a:rPr>
              <a:t>Σχολικός Εκφοβισμός</a:t>
            </a:r>
            <a:r>
              <a:rPr lang="en-US" sz="3000" b="1" dirty="0" smtClean="0">
                <a:solidFill>
                  <a:srgbClr val="00B0F0"/>
                </a:solidFill>
                <a:ea typeface="Helvetica"/>
                <a:cs typeface="Helvetica"/>
                <a:sym typeface="Helvetica"/>
              </a:rPr>
              <a:t>:</a:t>
            </a:r>
            <a:r>
              <a:rPr lang="el-GR" sz="3000" b="1" dirty="0" smtClean="0">
                <a:solidFill>
                  <a:srgbClr val="00B0F0"/>
                </a:solidFill>
                <a:ea typeface="Helvetica"/>
                <a:cs typeface="Helvetica"/>
                <a:sym typeface="Helvetica"/>
              </a:rPr>
              <a:t> Ενημέρωση και Πρόληψη </a:t>
            </a:r>
          </a:p>
        </p:txBody>
      </p:sp>
      <p:sp>
        <p:nvSpPr>
          <p:cNvPr id="13" name="Rectangle 12"/>
          <p:cNvSpPr/>
          <p:nvPr/>
        </p:nvSpPr>
        <p:spPr>
          <a:xfrm>
            <a:off x="7289760" y="3805230"/>
            <a:ext cx="5715040" cy="461665"/>
          </a:xfrm>
          <a:prstGeom prst="rect">
            <a:avLst/>
          </a:prstGeom>
        </p:spPr>
        <p:txBody>
          <a:bodyPr wrap="square">
            <a:spAutoFit/>
          </a:bodyPr>
          <a:lstStyle/>
          <a:p>
            <a:pPr marL="266700" lvl="0" indent="-266700" algn="just">
              <a:buFont typeface="Wingdings" pitchFamily="2" charset="2"/>
              <a:buChar char="Ø"/>
            </a:pPr>
            <a:endParaRPr lang="el-GR" sz="2400" dirty="0" smtClean="0">
              <a:solidFill>
                <a:schemeClr val="bg1"/>
              </a:solidFill>
              <a:latin typeface="Helvetica"/>
              <a:ea typeface="Helvetica"/>
              <a:cs typeface="Helvetica"/>
              <a:sym typeface="Helvetica"/>
            </a:endParaRPr>
          </a:p>
        </p:txBody>
      </p:sp>
      <p:grpSp>
        <p:nvGrpSpPr>
          <p:cNvPr id="14" name="Group 6"/>
          <p:cNvGrpSpPr/>
          <p:nvPr/>
        </p:nvGrpSpPr>
        <p:grpSpPr>
          <a:xfrm>
            <a:off x="6070352" y="1420416"/>
            <a:ext cx="6934448" cy="8333184"/>
            <a:chOff x="281211" y="-303002"/>
            <a:chExt cx="5267761" cy="7551932"/>
          </a:xfrm>
        </p:grpSpPr>
        <p:sp>
          <p:nvSpPr>
            <p:cNvPr id="16" name="Rounded Rectangle 7"/>
            <p:cNvSpPr/>
            <p:nvPr/>
          </p:nvSpPr>
          <p:spPr>
            <a:xfrm>
              <a:off x="315375" y="-303002"/>
              <a:ext cx="5233597" cy="6293459"/>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17" name="Rounded Rectangle 4"/>
            <p:cNvSpPr/>
            <p:nvPr/>
          </p:nvSpPr>
          <p:spPr>
            <a:xfrm>
              <a:off x="281211" y="811959"/>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p:txBody>
        </p:sp>
      </p:grpSp>
      <p:sp>
        <p:nvSpPr>
          <p:cNvPr id="18" name="17 - Ορθογώνιο"/>
          <p:cNvSpPr/>
          <p:nvPr/>
        </p:nvSpPr>
        <p:spPr>
          <a:xfrm>
            <a:off x="6358384" y="2068489"/>
            <a:ext cx="6408712" cy="4585872"/>
          </a:xfrm>
          <a:prstGeom prst="rect">
            <a:avLst/>
          </a:prstGeom>
        </p:spPr>
        <p:txBody>
          <a:bodyPr wrap="square">
            <a:spAutoFit/>
          </a:bodyPr>
          <a:lstStyle/>
          <a:p>
            <a:pPr lvl="0" defTabSz="914400">
              <a:buFont typeface="Wingdings" pitchFamily="2" charset="2"/>
              <a:buChar char="Ø"/>
            </a:pPr>
            <a:r>
              <a:rPr lang="el-GR" sz="2400" dirty="0" smtClean="0">
                <a:solidFill>
                  <a:schemeClr val="bg1"/>
                </a:solidFill>
                <a:latin typeface="+mj-lt"/>
                <a:ea typeface="Calibri" pitchFamily="34" charset="0"/>
                <a:cs typeface="Times New Roman" pitchFamily="18" charset="0"/>
              </a:rPr>
              <a:t>Η έξαρση του φαινομένου του σχολικού εκφοβισμού ή αλλιώς </a:t>
            </a:r>
            <a:r>
              <a:rPr lang="en-US" sz="2400" dirty="0" smtClean="0">
                <a:solidFill>
                  <a:schemeClr val="bg1"/>
                </a:solidFill>
                <a:latin typeface="+mj-lt"/>
                <a:ea typeface="Calibri" pitchFamily="34" charset="0"/>
                <a:cs typeface="Times New Roman" pitchFamily="18" charset="0"/>
              </a:rPr>
              <a:t>bullying</a:t>
            </a:r>
            <a:r>
              <a:rPr lang="el-GR" sz="2400" dirty="0" smtClean="0">
                <a:solidFill>
                  <a:schemeClr val="bg1"/>
                </a:solidFill>
                <a:latin typeface="+mj-lt"/>
                <a:ea typeface="Calibri" pitchFamily="34" charset="0"/>
                <a:cs typeface="Times New Roman" pitchFamily="18" charset="0"/>
              </a:rPr>
              <a:t> είναι παγκόσμιο φαινόμενο.</a:t>
            </a:r>
          </a:p>
          <a:p>
            <a:pPr lvl="0" defTabSz="914400" eaLnBrk="0" hangingPunct="0">
              <a:buFont typeface="Wingdings" pitchFamily="2" charset="2"/>
              <a:buChar char="Ø"/>
            </a:pPr>
            <a:r>
              <a:rPr lang="el-GR" sz="2400" dirty="0" smtClean="0">
                <a:solidFill>
                  <a:schemeClr val="bg1"/>
                </a:solidFill>
                <a:latin typeface="+mj-lt"/>
                <a:ea typeface="Calibri" pitchFamily="34" charset="0"/>
                <a:cs typeface="Times New Roman" pitchFamily="18" charset="0"/>
              </a:rPr>
              <a:t>Παράγοντες όπως </a:t>
            </a:r>
          </a:p>
          <a:p>
            <a:pPr lvl="0" defTabSz="914400" eaLnBrk="0" hangingPunct="0">
              <a:buFont typeface="Arial" pitchFamily="34" charset="0"/>
              <a:buChar char="•"/>
            </a:pPr>
            <a:r>
              <a:rPr lang="el-GR" sz="2400" dirty="0" smtClean="0">
                <a:solidFill>
                  <a:schemeClr val="bg1"/>
                </a:solidFill>
                <a:latin typeface="+mj-lt"/>
                <a:ea typeface="Calibri" pitchFamily="34" charset="0"/>
                <a:cs typeface="Times New Roman" pitchFamily="18" charset="0"/>
              </a:rPr>
              <a:t>η οικονομική κρίση που μαστίζει πολλές χώρες του κόσμου</a:t>
            </a:r>
          </a:p>
          <a:p>
            <a:pPr lvl="0" defTabSz="914400" eaLnBrk="0" hangingPunct="0">
              <a:buFont typeface="Arial" pitchFamily="34" charset="0"/>
              <a:buChar char="•"/>
            </a:pPr>
            <a:r>
              <a:rPr lang="el-GR" sz="2400" dirty="0" smtClean="0">
                <a:solidFill>
                  <a:schemeClr val="bg1"/>
                </a:solidFill>
                <a:latin typeface="+mj-lt"/>
                <a:ea typeface="Calibri" pitchFamily="34" charset="0"/>
                <a:cs typeface="Times New Roman" pitchFamily="18" charset="0"/>
              </a:rPr>
              <a:t>η προβολή της βίας από τα ΜΜΕ</a:t>
            </a:r>
          </a:p>
          <a:p>
            <a:pPr lvl="0" defTabSz="914400" eaLnBrk="0" hangingPunct="0">
              <a:buFont typeface="Arial" pitchFamily="34" charset="0"/>
              <a:buChar char="•"/>
            </a:pPr>
            <a:r>
              <a:rPr lang="el-GR" sz="2400" dirty="0" smtClean="0">
                <a:solidFill>
                  <a:schemeClr val="bg1"/>
                </a:solidFill>
                <a:latin typeface="+mj-lt"/>
                <a:ea typeface="Calibri" pitchFamily="34" charset="0"/>
                <a:cs typeface="Times New Roman" pitchFamily="18" charset="0"/>
              </a:rPr>
              <a:t>οικογενειακοί παράγοντες </a:t>
            </a:r>
          </a:p>
          <a:p>
            <a:pPr lvl="0" defTabSz="914400" eaLnBrk="0" hangingPunct="0"/>
            <a:r>
              <a:rPr lang="el-GR" sz="2400" dirty="0" smtClean="0">
                <a:solidFill>
                  <a:schemeClr val="bg1"/>
                </a:solidFill>
                <a:latin typeface="+mj-lt"/>
                <a:ea typeface="Calibri" pitchFamily="34" charset="0"/>
                <a:cs typeface="Times New Roman" pitchFamily="18" charset="0"/>
              </a:rPr>
              <a:t>συντελούν στο να αυξηθούν τα περιστατικά </a:t>
            </a:r>
            <a:r>
              <a:rPr lang="el-GR" sz="2400" dirty="0" err="1" smtClean="0">
                <a:solidFill>
                  <a:schemeClr val="bg1"/>
                </a:solidFill>
                <a:latin typeface="+mj-lt"/>
                <a:ea typeface="Calibri" pitchFamily="34" charset="0"/>
                <a:cs typeface="Times New Roman" pitchFamily="18" charset="0"/>
              </a:rPr>
              <a:t>ενδοσχολικής</a:t>
            </a:r>
            <a:r>
              <a:rPr lang="el-GR" sz="2400" dirty="0" smtClean="0">
                <a:solidFill>
                  <a:schemeClr val="bg1"/>
                </a:solidFill>
                <a:latin typeface="+mj-lt"/>
                <a:ea typeface="Calibri" pitchFamily="34" charset="0"/>
                <a:cs typeface="Times New Roman" pitchFamily="18" charset="0"/>
              </a:rPr>
              <a:t> βίας.</a:t>
            </a:r>
            <a:r>
              <a:rPr lang="el-GR" sz="2400" dirty="0" smtClean="0">
                <a:solidFill>
                  <a:schemeClr val="bg1"/>
                </a:solidFill>
                <a:latin typeface="+mj-lt"/>
                <a:cs typeface="Arial" pitchFamily="34" charset="0"/>
              </a:rPr>
              <a:t> </a:t>
            </a:r>
          </a:p>
          <a:p>
            <a:pPr lvl="0" defTabSz="914400" eaLnBrk="0" hangingPunct="0"/>
            <a:endParaRPr lang="el-GR" sz="2800" dirty="0" smtClean="0">
              <a:solidFill>
                <a:schemeClr val="bg1"/>
              </a:solidFill>
              <a:latin typeface="+mj-lt"/>
              <a:cs typeface="Arial" pitchFamily="34" charset="0"/>
            </a:endParaRPr>
          </a:p>
          <a:p>
            <a:pPr lvl="0" defTabSz="914400" eaLnBrk="0" hangingPunct="0"/>
            <a:endParaRPr lang="el-GR" sz="2400" dirty="0" smtClean="0">
              <a:solidFill>
                <a:schemeClr val="tx1"/>
              </a:solidFill>
              <a:latin typeface="+mj-lt"/>
              <a:cs typeface="Arial" pitchFamily="34" charset="0"/>
            </a:endParaRPr>
          </a:p>
        </p:txBody>
      </p:sp>
      <p:sp>
        <p:nvSpPr>
          <p:cNvPr id="19" name="18 - Ορθογώνιο"/>
          <p:cNvSpPr/>
          <p:nvPr/>
        </p:nvSpPr>
        <p:spPr>
          <a:xfrm>
            <a:off x="6430392" y="5956920"/>
            <a:ext cx="5832648" cy="1569660"/>
          </a:xfrm>
          <a:prstGeom prst="rect">
            <a:avLst/>
          </a:prstGeom>
        </p:spPr>
        <p:txBody>
          <a:bodyPr wrap="square">
            <a:spAutoFit/>
          </a:bodyPr>
          <a:lstStyle/>
          <a:p>
            <a:pPr>
              <a:buFont typeface="Wingdings" pitchFamily="2" charset="2"/>
              <a:buChar char="Ø"/>
            </a:pPr>
            <a:r>
              <a:rPr lang="el-GR" sz="2400" b="1" dirty="0" smtClean="0">
                <a:solidFill>
                  <a:schemeClr val="bg1"/>
                </a:solidFill>
                <a:latin typeface="+mj-lt"/>
              </a:rPr>
              <a:t>Στην Ελλάδα, οι έρευνες δείχνουν ότι ένα ποσοστό γύρω στο 20% των μαθητών βιώνουν ή έχουν βιώσει καταστάσεις σχολικού εκφοβισμού.</a:t>
            </a:r>
            <a:endParaRPr lang="el-GR" sz="2400" b="1" dirty="0">
              <a:solidFill>
                <a:schemeClr val="bg1"/>
              </a:solidFill>
              <a:latin typeface="+mj-lt"/>
            </a:endParaRPr>
          </a:p>
        </p:txBody>
      </p:sp>
      <p:pic>
        <p:nvPicPr>
          <p:cNvPr id="21" name="Picture 2" descr="C:\Users\user2\Desktop\Picture1.png"/>
          <p:cNvPicPr>
            <a:picLocks noChangeAspect="1" noChangeArrowheads="1"/>
          </p:cNvPicPr>
          <p:nvPr/>
        </p:nvPicPr>
        <p:blipFill>
          <a:blip r:embed="rId3" cstate="print"/>
          <a:srcRect/>
          <a:stretch>
            <a:fillRect/>
          </a:stretch>
        </p:blipFill>
        <p:spPr bwMode="auto">
          <a:xfrm>
            <a:off x="237704" y="3364632"/>
            <a:ext cx="5809608" cy="3583870"/>
          </a:xfrm>
          <a:prstGeom prst="rect">
            <a:avLst/>
          </a:prstGeom>
          <a:noFill/>
        </p:spPr>
      </p:pic>
    </p:spTree>
  </p:cSld>
  <p:clrMapOvr>
    <a:masterClrMapping/>
  </p:clrMapOvr>
  <p:transition spd="med">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998344" y="1780456"/>
            <a:ext cx="6552728" cy="676875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6358384" y="2284512"/>
            <a:ext cx="5256584" cy="1169551"/>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000" b="1" dirty="0" smtClean="0">
                <a:solidFill>
                  <a:schemeClr val="bg1"/>
                </a:solidFill>
                <a:sym typeface="Noteworthy Bold" charset="0"/>
              </a:rPr>
              <a:t> </a:t>
            </a: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286376" y="1996480"/>
            <a:ext cx="5904656" cy="5262979"/>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2.Εκπαιδευτικοί</a:t>
            </a:r>
            <a:r>
              <a:rPr lang="en-US" sz="2800" b="1" dirty="0" smtClean="0">
                <a:solidFill>
                  <a:schemeClr val="bg1"/>
                </a:solidFill>
                <a:latin typeface="+mj-lt"/>
                <a:ea typeface="Calibri" pitchFamily="34" charset="0"/>
                <a:cs typeface="Times New Roman" pitchFamily="18" charset="0"/>
              </a:rPr>
              <a:t>:</a:t>
            </a: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ότι η σχολική κοινότητα αντιδράει και έχει αποφασίσει να λύσει το πρόβλημα του σχολικού εκφοβισμού.</a:t>
            </a:r>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η συμμετοχή στα σεμινάρια εκπαιδευτικών μαρτυρά την αποδοχή του προγράμματος από την σχολική κοινότητα και την ποιότητα του ως εκπαιδευτικού εργαλείου.</a:t>
            </a:r>
            <a:endParaRPr lang="el-GR" sz="2800" dirty="0" smtClean="0">
              <a:solidFill>
                <a:schemeClr val="bg1"/>
              </a:solidFill>
              <a:latin typeface="+mj-lt"/>
              <a:cs typeface="Arial" pitchFamily="34" charset="0"/>
            </a:endParaRPr>
          </a:p>
        </p:txBody>
      </p:sp>
      <p:pic>
        <p:nvPicPr>
          <p:cNvPr id="11" name="Picture 2" descr="C:\Users\newpc\Pictures\arta 7 november\sxoli goneon arta 7-11-15.jpg"/>
          <p:cNvPicPr>
            <a:picLocks noChangeAspect="1" noChangeArrowheads="1"/>
          </p:cNvPicPr>
          <p:nvPr/>
        </p:nvPicPr>
        <p:blipFill>
          <a:blip r:embed="rId3" cstate="print"/>
          <a:srcRect/>
          <a:stretch>
            <a:fillRect/>
          </a:stretch>
        </p:blipFill>
        <p:spPr bwMode="auto">
          <a:xfrm>
            <a:off x="237704" y="3220616"/>
            <a:ext cx="5763776" cy="4322832"/>
          </a:xfrm>
          <a:prstGeom prst="rect">
            <a:avLst/>
          </a:prstGeom>
          <a:noFill/>
        </p:spPr>
      </p:pic>
    </p:spTree>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790432" y="2140496"/>
            <a:ext cx="5621754" cy="7074454"/>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6358384" y="2284512"/>
            <a:ext cx="5256584" cy="1169551"/>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000" b="1" dirty="0" smtClean="0">
                <a:solidFill>
                  <a:schemeClr val="bg1"/>
                </a:solidFill>
                <a:sym typeface="Noteworthy Bold" charset="0"/>
              </a:rPr>
              <a:t> </a:t>
            </a: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1" name="10 - Ορθογώνιο"/>
          <p:cNvSpPr/>
          <p:nvPr/>
        </p:nvSpPr>
        <p:spPr>
          <a:xfrm>
            <a:off x="7222480" y="2788568"/>
            <a:ext cx="4608512" cy="5693866"/>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3. Γονείς</a:t>
            </a:r>
            <a:r>
              <a:rPr lang="en-US" sz="2800" b="1" dirty="0" smtClean="0">
                <a:solidFill>
                  <a:schemeClr val="bg1"/>
                </a:solidFill>
                <a:latin typeface="+mj-lt"/>
                <a:ea typeface="Calibri" pitchFamily="34" charset="0"/>
                <a:cs typeface="Times New Roman" pitchFamily="18" charset="0"/>
              </a:rPr>
              <a:t>:</a:t>
            </a:r>
            <a:endParaRPr lang="el-GR" sz="2800" b="1" dirty="0" smtClean="0">
              <a:solidFill>
                <a:schemeClr val="bg1"/>
              </a:solidFill>
              <a:latin typeface="+mj-lt"/>
              <a:ea typeface="Calibri" pitchFamily="34" charset="0"/>
              <a:cs typeface="Times New Roman" pitchFamily="18" charset="0"/>
            </a:endParaRP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Το ενδιαφέρον από την πλευρά της γονικής κοινότητας επικουρεί το προηγούμενο συμπέρασμα περί άρσης των στερεοτύπων (ταμπού) και καταδεικνύει την βούληση των γονιών να επιδράσουν με σύγχρονες ριζικές μεθόδους σε ότι πρόβλημα αφορά το παιδί τους.</a:t>
            </a:r>
            <a:endParaRPr lang="el-GR" sz="2800" dirty="0">
              <a:solidFill>
                <a:schemeClr val="bg1"/>
              </a:solidFill>
              <a:latin typeface="+mj-lt"/>
            </a:endParaRPr>
          </a:p>
        </p:txBody>
      </p:sp>
      <p:pic>
        <p:nvPicPr>
          <p:cNvPr id="1026" name="Picture 2" descr="C:\Users\user\Pictures\respect diversity 2016\kallithea bullying march 2016\12524257_10156546348335375_5286094703785823223_n.jpg"/>
          <p:cNvPicPr>
            <a:picLocks noChangeAspect="1" noChangeArrowheads="1"/>
          </p:cNvPicPr>
          <p:nvPr/>
        </p:nvPicPr>
        <p:blipFill>
          <a:blip r:embed="rId3" cstate="print"/>
          <a:srcRect/>
          <a:stretch>
            <a:fillRect/>
          </a:stretch>
        </p:blipFill>
        <p:spPr bwMode="auto">
          <a:xfrm>
            <a:off x="885776" y="2068488"/>
            <a:ext cx="4965001" cy="6883118"/>
          </a:xfrm>
          <a:prstGeom prst="rect">
            <a:avLst/>
          </a:prstGeom>
          <a:noFill/>
        </p:spPr>
      </p:pic>
    </p:spTree>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430392" y="1708448"/>
            <a:ext cx="5981794" cy="750650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718424" y="1924472"/>
            <a:ext cx="5040560" cy="6986528"/>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4. Συντελεστές</a:t>
            </a:r>
            <a:r>
              <a:rPr lang="en-US" sz="2800" b="1" dirty="0" smtClean="0">
                <a:solidFill>
                  <a:schemeClr val="bg1"/>
                </a:solidFill>
                <a:latin typeface="+mj-lt"/>
                <a:ea typeface="Calibri" pitchFamily="34" charset="0"/>
                <a:cs typeface="Times New Roman" pitchFamily="18" charset="0"/>
              </a:rPr>
              <a:t>:</a:t>
            </a:r>
            <a:r>
              <a:rPr lang="el-GR" sz="2800" b="1" dirty="0" smtClean="0">
                <a:solidFill>
                  <a:schemeClr val="bg1"/>
                </a:solidFill>
                <a:latin typeface="+mj-lt"/>
                <a:ea typeface="Calibri" pitchFamily="34" charset="0"/>
                <a:cs typeface="Times New Roman" pitchFamily="18" charset="0"/>
              </a:rPr>
              <a:t> </a:t>
            </a: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δείχνει την ευαισθητοποίηση της κοινωνίας απέναντι στη σπουδαιότητα του προβλήματος του σχολικού εκφοβισμού. </a:t>
            </a:r>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ειδικότερα η συμμετοχή διακεκριμένων αθλητών στα βιωματικά προγράμματα δείχνει την μεγάλη ταυτοσημία των αρχών  του Ολυμπισμού αναφορικά με την αποδοχή της διαφορετικότητας και την καταπολέμηση φαινομένων βίας στα σχολεία. </a:t>
            </a:r>
            <a:endParaRPr lang="el-GR" sz="2800" dirty="0" smtClean="0">
              <a:solidFill>
                <a:schemeClr val="bg1"/>
              </a:solidFill>
              <a:latin typeface="+mj-lt"/>
              <a:cs typeface="Arial" pitchFamily="34" charset="0"/>
            </a:endParaRPr>
          </a:p>
        </p:txBody>
      </p:sp>
      <p:pic>
        <p:nvPicPr>
          <p:cNvPr id="15" name="Picture 12" descr="PAN_0280.JPG"/>
          <p:cNvPicPr>
            <a:picLocks noChangeAspect="1"/>
          </p:cNvPicPr>
          <p:nvPr/>
        </p:nvPicPr>
        <p:blipFill>
          <a:blip r:embed="rId3" cstate="print"/>
          <a:stretch>
            <a:fillRect/>
          </a:stretch>
        </p:blipFill>
        <p:spPr>
          <a:xfrm>
            <a:off x="381720" y="1780456"/>
            <a:ext cx="5904656" cy="3919432"/>
          </a:xfrm>
          <a:prstGeom prst="rect">
            <a:avLst/>
          </a:prstGeom>
        </p:spPr>
      </p:pic>
      <p:pic>
        <p:nvPicPr>
          <p:cNvPr id="17" name="Picture 2" descr="C:\Users\user\Pictures\Camera Roll\IMG_7619.jpg"/>
          <p:cNvPicPr>
            <a:picLocks noChangeAspect="1" noChangeArrowheads="1"/>
          </p:cNvPicPr>
          <p:nvPr/>
        </p:nvPicPr>
        <p:blipFill>
          <a:blip r:embed="rId4" cstate="print"/>
          <a:srcRect/>
          <a:stretch>
            <a:fillRect/>
          </a:stretch>
        </p:blipFill>
        <p:spPr bwMode="auto">
          <a:xfrm>
            <a:off x="597744" y="5740896"/>
            <a:ext cx="5400600" cy="3799605"/>
          </a:xfrm>
          <a:prstGeom prst="rect">
            <a:avLst/>
          </a:prstGeom>
          <a:noFill/>
        </p:spPr>
      </p:pic>
    </p:spTree>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862440" y="1996480"/>
            <a:ext cx="6142360" cy="7757120"/>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3" name="12 - Ορθογώνιο"/>
          <p:cNvSpPr/>
          <p:nvPr/>
        </p:nvSpPr>
        <p:spPr>
          <a:xfrm>
            <a:off x="7150472" y="2284512"/>
            <a:ext cx="4896544" cy="7355860"/>
          </a:xfrm>
          <a:prstGeom prst="rect">
            <a:avLst/>
          </a:prstGeom>
        </p:spPr>
        <p:txBody>
          <a:bodyPr wrap="square">
            <a:spAutoFit/>
          </a:bodyPr>
          <a:lstStyle/>
          <a:p>
            <a:pPr lvl="0"/>
            <a:r>
              <a:rPr lang="el-GR" sz="2800" dirty="0" smtClean="0">
                <a:solidFill>
                  <a:schemeClr val="bg1"/>
                </a:solidFill>
              </a:rPr>
              <a:t>Κλείνω τονίζοντας ότι στη διαχρονικότητα του προγράμματος οφείλεται μεγάλο μέρος της αποτελεσματικότητας του. Διότι οι κοινωνίες δεν αλλάζουν σε μία μέρα, κάτι τέτοιο απαιτεί συνεπή και διαρκή επίδραση πάνω στα προβλήματα. Σε αυτό το πνεύμα σας καλώ να γίνεται κοινωνοί της προσπάθειας μας κάνοντας και εσείς ότι μπορείτε προκειμένου να καταπολεμηθεί το πρόβλημα του σχολικού εκφοβισμού. </a:t>
            </a:r>
            <a:r>
              <a:rPr lang="el-GR" sz="2400" dirty="0" smtClean="0">
                <a:solidFill>
                  <a:schemeClr val="bg1"/>
                </a:solidFill>
              </a:rPr>
              <a:t> </a:t>
            </a:r>
            <a:endParaRPr lang="el-GR" sz="2400" dirty="0" smtClean="0">
              <a:solidFill>
                <a:schemeClr val="bg1"/>
              </a:solidFill>
            </a:endParaRPr>
          </a:p>
          <a:p>
            <a:pPr lvl="0"/>
            <a:endParaRPr lang="el-GR" sz="2400" dirty="0">
              <a:solidFill>
                <a:schemeClr val="bg1"/>
              </a:solidFill>
            </a:endParaRPr>
          </a:p>
        </p:txBody>
      </p:sp>
      <p:pic>
        <p:nvPicPr>
          <p:cNvPr id="18" name="Picture 2"/>
          <p:cNvPicPr>
            <a:picLocks noChangeAspect="1" noChangeArrowheads="1"/>
          </p:cNvPicPr>
          <p:nvPr/>
        </p:nvPicPr>
        <p:blipFill>
          <a:blip r:embed="rId3" cstate="print"/>
          <a:srcRect/>
          <a:stretch>
            <a:fillRect/>
          </a:stretch>
        </p:blipFill>
        <p:spPr bwMode="auto">
          <a:xfrm>
            <a:off x="237704" y="3220616"/>
            <a:ext cx="6513695" cy="5063548"/>
          </a:xfrm>
          <a:prstGeom prst="rect">
            <a:avLst/>
          </a:prstGeom>
          <a:noFill/>
          <a:ln w="9525">
            <a:noFill/>
            <a:miter lim="800000"/>
            <a:headEnd/>
            <a:tailEnd/>
          </a:ln>
          <a:effectLst/>
        </p:spPr>
      </p:pic>
      <p:sp>
        <p:nvSpPr>
          <p:cNvPr id="4097" name="Rectangle 1"/>
          <p:cNvSpPr>
            <a:spLocks noChangeArrowheads="1"/>
          </p:cNvSpPr>
          <p:nvPr/>
        </p:nvSpPr>
        <p:spPr bwMode="auto">
          <a:xfrm>
            <a:off x="0" y="97795"/>
            <a:ext cx="25199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862440" y="1996480"/>
            <a:ext cx="6142360" cy="7757120"/>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029793" y="412305"/>
            <a:ext cx="10752832" cy="1008112"/>
          </a:xfrm>
        </p:spPr>
        <p:txBody>
          <a:bodyPr>
            <a:noAutofit/>
          </a:bodyPr>
          <a:lstStyle/>
          <a:p>
            <a:pPr lvl="0"/>
            <a:r>
              <a:rPr lang="el-GR" sz="3600" b="1" dirty="0" smtClean="0">
                <a:solidFill>
                  <a:srgbClr val="00B0F0"/>
                </a:solidFill>
                <a:ea typeface="Helvetica"/>
                <a:cs typeface="Helvetica"/>
                <a:sym typeface="Helvetica"/>
              </a:rPr>
              <a:t>Σχολικός Εκφοβισμός</a:t>
            </a:r>
            <a:r>
              <a:rPr lang="en-US" sz="3600" b="1" dirty="0" smtClean="0">
                <a:solidFill>
                  <a:srgbClr val="00B0F0"/>
                </a:solidFill>
                <a:ea typeface="Helvetica"/>
                <a:cs typeface="Helvetica"/>
                <a:sym typeface="Helvetica"/>
              </a:rPr>
              <a:t>:</a:t>
            </a:r>
            <a:r>
              <a:rPr lang="el-GR" sz="3600" b="1" dirty="0" smtClean="0">
                <a:solidFill>
                  <a:srgbClr val="00B0F0"/>
                </a:solidFill>
                <a:ea typeface="Helvetica"/>
                <a:cs typeface="Helvetica"/>
                <a:sym typeface="Helvetica"/>
              </a:rPr>
              <a:t> Ενημέρωση και Πρόληψη </a:t>
            </a:r>
            <a:endParaRPr lang="el-GR" sz="3600" b="1" dirty="0">
              <a:solidFill>
                <a:srgbClr val="00B0F0"/>
              </a:solidFill>
            </a:endParaRPr>
          </a:p>
        </p:txBody>
      </p:sp>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4097" name="Rectangle 1"/>
          <p:cNvSpPr>
            <a:spLocks noChangeArrowheads="1"/>
          </p:cNvSpPr>
          <p:nvPr/>
        </p:nvSpPr>
        <p:spPr bwMode="auto">
          <a:xfrm>
            <a:off x="0" y="97795"/>
            <a:ext cx="25199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14 - Ορθογώνιο"/>
          <p:cNvSpPr/>
          <p:nvPr/>
        </p:nvSpPr>
        <p:spPr>
          <a:xfrm>
            <a:off x="7150472" y="2428528"/>
            <a:ext cx="5472608" cy="5940088"/>
          </a:xfrm>
          <a:prstGeom prst="rect">
            <a:avLst/>
          </a:prstGeom>
        </p:spPr>
        <p:txBody>
          <a:bodyPr wrap="square">
            <a:spAutoFit/>
          </a:bodyPr>
          <a:lstStyle/>
          <a:p>
            <a:pPr>
              <a:buFont typeface="Wingdings" pitchFamily="2" charset="2"/>
              <a:buChar char="Ø"/>
            </a:pPr>
            <a:r>
              <a:rPr lang="el-GR" sz="2800" dirty="0" smtClean="0">
                <a:solidFill>
                  <a:schemeClr val="bg1"/>
                </a:solidFill>
                <a:latin typeface="Calibri" pitchFamily="34" charset="0"/>
                <a:ea typeface="Calibri" pitchFamily="34" charset="0"/>
                <a:cs typeface="Times New Roman" pitchFamily="18" charset="0"/>
              </a:rPr>
              <a:t>Δεν υπάρχει κανένα πρόβλημα στην κοινωνία μας το οποίο μπορεί να επιληφθεί αν δεν υπάρχει ενεργή συμμετοχή των πολιτών. Μην περιμένουμε από τους </a:t>
            </a:r>
            <a:r>
              <a:rPr lang="el-GR" sz="2800" dirty="0" smtClean="0">
                <a:solidFill>
                  <a:schemeClr val="bg1"/>
                </a:solidFill>
                <a:latin typeface="Calibri" pitchFamily="34" charset="0"/>
                <a:ea typeface="Calibri" pitchFamily="34" charset="0"/>
                <a:cs typeface="Times New Roman" pitchFamily="18" charset="0"/>
              </a:rPr>
              <a:t>«άλλους» </a:t>
            </a:r>
            <a:r>
              <a:rPr lang="el-GR" sz="2800" dirty="0" smtClean="0">
                <a:solidFill>
                  <a:schemeClr val="bg1"/>
                </a:solidFill>
                <a:latin typeface="Calibri" pitchFamily="34" charset="0"/>
                <a:ea typeface="Calibri" pitchFamily="34" charset="0"/>
                <a:cs typeface="Times New Roman" pitchFamily="18" charset="0"/>
              </a:rPr>
              <a:t>να μας λύσουν τα προβλήματα γιατί αυτά απλά δεν θα λυθούν. Κλείνω λοιπόν με 3 λέξεις: ευαισθησία, συμμετοχή, δραστηριοποίηση από </a:t>
            </a:r>
            <a:r>
              <a:rPr lang="el-GR" sz="2800" dirty="0" smtClean="0">
                <a:solidFill>
                  <a:schemeClr val="bg1"/>
                </a:solidFill>
                <a:latin typeface="Calibri" pitchFamily="34" charset="0"/>
                <a:ea typeface="Calibri" pitchFamily="34" charset="0"/>
                <a:cs typeface="Times New Roman" pitchFamily="18" charset="0"/>
              </a:rPr>
              <a:t>όλους.</a:t>
            </a:r>
          </a:p>
          <a:p>
            <a:pPr>
              <a:buFont typeface="Wingdings" pitchFamily="2" charset="2"/>
              <a:buChar char="Ø"/>
            </a:pPr>
            <a:r>
              <a:rPr lang="el-GR" sz="2400" dirty="0" smtClean="0">
                <a:solidFill>
                  <a:schemeClr val="bg1"/>
                </a:solidFill>
              </a:rPr>
              <a:t>Υπάρχει στο τραπέζι ένα φυλλάδιο με 6 συμβουλές το οποίο θα σας φανεί πολύ χρήσιμο. </a:t>
            </a:r>
          </a:p>
          <a:p>
            <a:endParaRPr lang="el-GR" sz="2800" dirty="0">
              <a:solidFill>
                <a:schemeClr val="bg1"/>
              </a:solidFill>
            </a:endParaRPr>
          </a:p>
        </p:txBody>
      </p:sp>
      <p:pic>
        <p:nvPicPr>
          <p:cNvPr id="63490" name="Picture 2" descr="C:\Users\user\Pictures\FullSizeRender (1).jpg"/>
          <p:cNvPicPr>
            <a:picLocks noChangeAspect="1" noChangeArrowheads="1"/>
          </p:cNvPicPr>
          <p:nvPr/>
        </p:nvPicPr>
        <p:blipFill>
          <a:blip r:embed="rId3" cstate="print"/>
          <a:srcRect/>
          <a:stretch>
            <a:fillRect/>
          </a:stretch>
        </p:blipFill>
        <p:spPr bwMode="auto">
          <a:xfrm>
            <a:off x="381721" y="1295513"/>
            <a:ext cx="5719568" cy="8199813"/>
          </a:xfrm>
          <a:prstGeom prst="rect">
            <a:avLst/>
          </a:prstGeom>
          <a:noFill/>
        </p:spPr>
      </p:pic>
    </p:spTree>
  </p:cSld>
  <p:clrMapOvr>
    <a:masterClrMapping/>
  </p:clrMapOvr>
  <p:transition spd="med">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4630739" y="7037387"/>
            <a:ext cx="3892550" cy="1008063"/>
          </a:xfrm>
          <a:prstGeom prst="rect">
            <a:avLst/>
          </a:prstGeom>
          <a:noFill/>
          <a:ln w="12700">
            <a:noFill/>
            <a:miter lim="0"/>
            <a:headEnd/>
            <a:tailEnd/>
          </a:ln>
        </p:spPr>
        <p:txBody>
          <a:bodyPr lIns="47410" tIns="27091" rIns="47410" bIns="27091"/>
          <a:lstStyle/>
          <a:p>
            <a:pPr algn="ctr" defTabSz="487338" hangingPunct="0">
              <a:defRPr/>
            </a:pPr>
            <a:endParaRPr lang="el-GR" sz="5100" dirty="0">
              <a:latin typeface="+mj-lt"/>
              <a:ea typeface="Gill Sans" charset="0"/>
              <a:cs typeface="Gill Sans" charset="0"/>
              <a:sym typeface="Gill Sans" charset="0"/>
            </a:endParaRPr>
          </a:p>
        </p:txBody>
      </p:sp>
      <p:pic>
        <p:nvPicPr>
          <p:cNvPr id="143363" name="Picture 2" descr="image001.png@01CD5AC6.png"/>
          <p:cNvPicPr>
            <a:picLocks noChangeAspect="1"/>
          </p:cNvPicPr>
          <p:nvPr/>
        </p:nvPicPr>
        <p:blipFill>
          <a:blip r:embed="rId3" cstate="print"/>
          <a:srcRect/>
          <a:stretch>
            <a:fillRect/>
          </a:stretch>
        </p:blipFill>
        <p:spPr bwMode="auto">
          <a:xfrm>
            <a:off x="1260476" y="9099551"/>
            <a:ext cx="393700" cy="428625"/>
          </a:xfrm>
          <a:prstGeom prst="rect">
            <a:avLst/>
          </a:prstGeom>
          <a:noFill/>
          <a:ln w="12700">
            <a:noFill/>
            <a:miter lim="0"/>
            <a:headEnd/>
            <a:tailEnd/>
          </a:ln>
        </p:spPr>
      </p:pic>
      <p:pic>
        <p:nvPicPr>
          <p:cNvPr id="143364" name="Picture 3" descr="image002.jpg@01CD5AC6.jpg"/>
          <p:cNvPicPr>
            <a:picLocks noChangeAspect="1"/>
          </p:cNvPicPr>
          <p:nvPr/>
        </p:nvPicPr>
        <p:blipFill>
          <a:blip r:embed="rId4" cstate="print"/>
          <a:srcRect/>
          <a:stretch>
            <a:fillRect/>
          </a:stretch>
        </p:blipFill>
        <p:spPr bwMode="auto">
          <a:xfrm>
            <a:off x="5062240" y="9053264"/>
            <a:ext cx="439737" cy="428625"/>
          </a:xfrm>
          <a:prstGeom prst="rect">
            <a:avLst/>
          </a:prstGeom>
          <a:noFill/>
          <a:ln w="12700">
            <a:noFill/>
            <a:miter lim="0"/>
            <a:headEnd/>
            <a:tailEnd/>
          </a:ln>
        </p:spPr>
      </p:pic>
      <p:sp>
        <p:nvSpPr>
          <p:cNvPr id="12" name="Rectangle 4"/>
          <p:cNvSpPr txBox="1">
            <a:spLocks noChangeArrowheads="1"/>
          </p:cNvSpPr>
          <p:nvPr/>
        </p:nvSpPr>
        <p:spPr bwMode="auto">
          <a:xfrm>
            <a:off x="1725614" y="9164640"/>
            <a:ext cx="3000375" cy="465136"/>
          </a:xfrm>
          <a:prstGeom prst="rect">
            <a:avLst/>
          </a:prstGeom>
          <a:noFill/>
          <a:ln w="12700">
            <a:noFill/>
            <a:miter lim="0"/>
            <a:headEnd/>
            <a:tailEnd/>
          </a:ln>
        </p:spPr>
        <p:txBody>
          <a:bodyPr lIns="0" tIns="0" rIns="0" bIns="0"/>
          <a:lstStyle/>
          <a:p>
            <a:pPr>
              <a:spcBef>
                <a:spcPts val="4200"/>
              </a:spcBef>
              <a:defRPr/>
            </a:pPr>
            <a:endParaRPr lang="el-GR" sz="3800" kern="0" dirty="0"/>
          </a:p>
        </p:txBody>
      </p:sp>
      <p:sp>
        <p:nvSpPr>
          <p:cNvPr id="143366" name="Rectangle 5"/>
          <p:cNvSpPr>
            <a:spLocks/>
          </p:cNvSpPr>
          <p:nvPr/>
        </p:nvSpPr>
        <p:spPr bwMode="auto">
          <a:xfrm>
            <a:off x="5350272" y="9197280"/>
            <a:ext cx="2317750" cy="288924"/>
          </a:xfrm>
          <a:prstGeom prst="rect">
            <a:avLst/>
          </a:prstGeom>
          <a:noFill/>
          <a:ln w="12700">
            <a:noFill/>
            <a:miter lim="0"/>
            <a:headEnd/>
            <a:tailEnd/>
          </a:ln>
        </p:spPr>
        <p:txBody>
          <a:bodyPr lIns="0" tIns="0" rIns="0" bIns="0"/>
          <a:lstStyle/>
          <a:p>
            <a:pPr defTabSz="914354" hangingPunct="0">
              <a:spcBef>
                <a:spcPts val="4200"/>
              </a:spcBef>
            </a:pPr>
            <a:endParaRPr lang="el-GR" dirty="0"/>
          </a:p>
        </p:txBody>
      </p:sp>
      <p:pic>
        <p:nvPicPr>
          <p:cNvPr id="143367" name="Picture 6" descr="Αρχική σελίδα YouTube.png"/>
          <p:cNvPicPr>
            <a:picLocks noChangeAspect="1"/>
          </p:cNvPicPr>
          <p:nvPr/>
        </p:nvPicPr>
        <p:blipFill>
          <a:blip r:embed="rId5"/>
          <a:srcRect/>
          <a:stretch>
            <a:fillRect/>
          </a:stretch>
        </p:blipFill>
        <p:spPr bwMode="auto">
          <a:xfrm>
            <a:off x="219077" y="-274636"/>
            <a:ext cx="9525" cy="9525"/>
          </a:xfrm>
          <a:prstGeom prst="rect">
            <a:avLst/>
          </a:prstGeom>
          <a:noFill/>
          <a:ln w="12700">
            <a:noFill/>
            <a:miter lim="0"/>
            <a:headEnd/>
            <a:tailEnd/>
          </a:ln>
        </p:spPr>
      </p:pic>
      <p:pic>
        <p:nvPicPr>
          <p:cNvPr id="143368" name="Picture 7" descr="Αρχική σελίδα YouTube.png"/>
          <p:cNvPicPr>
            <a:picLocks noChangeAspect="1"/>
          </p:cNvPicPr>
          <p:nvPr/>
        </p:nvPicPr>
        <p:blipFill>
          <a:blip r:embed="rId5"/>
          <a:srcRect/>
          <a:stretch>
            <a:fillRect/>
          </a:stretch>
        </p:blipFill>
        <p:spPr bwMode="auto">
          <a:xfrm>
            <a:off x="219077" y="-274636"/>
            <a:ext cx="9525" cy="9525"/>
          </a:xfrm>
          <a:prstGeom prst="rect">
            <a:avLst/>
          </a:prstGeom>
          <a:noFill/>
          <a:ln w="12700">
            <a:noFill/>
            <a:miter lim="0"/>
            <a:headEnd/>
            <a:tailEnd/>
          </a:ln>
        </p:spPr>
      </p:pic>
      <p:sp>
        <p:nvSpPr>
          <p:cNvPr id="143370" name="Rectangle 9"/>
          <p:cNvSpPr>
            <a:spLocks/>
          </p:cNvSpPr>
          <p:nvPr/>
        </p:nvSpPr>
        <p:spPr bwMode="auto">
          <a:xfrm>
            <a:off x="8391526" y="9159875"/>
            <a:ext cx="3079750" cy="469899"/>
          </a:xfrm>
          <a:prstGeom prst="rect">
            <a:avLst/>
          </a:prstGeom>
          <a:noFill/>
          <a:ln w="12700">
            <a:noFill/>
            <a:miter lim="0"/>
            <a:headEnd/>
            <a:tailEnd/>
          </a:ln>
        </p:spPr>
        <p:txBody>
          <a:bodyPr lIns="0" tIns="0" rIns="0" bIns="0"/>
          <a:lstStyle/>
          <a:p>
            <a:pPr defTabSz="914354" hangingPunct="0">
              <a:spcBef>
                <a:spcPts val="4200"/>
              </a:spcBef>
            </a:pPr>
            <a:endParaRPr lang="el-GR" dirty="0"/>
          </a:p>
        </p:txBody>
      </p:sp>
      <p:sp>
        <p:nvSpPr>
          <p:cNvPr id="14" name="13 - Ορθογώνιο"/>
          <p:cNvSpPr/>
          <p:nvPr/>
        </p:nvSpPr>
        <p:spPr>
          <a:xfrm>
            <a:off x="1749873" y="9125272"/>
            <a:ext cx="2952328" cy="400110"/>
          </a:xfrm>
          <a:prstGeom prst="rect">
            <a:avLst/>
          </a:prstGeom>
        </p:spPr>
        <p:txBody>
          <a:bodyPr wrap="square">
            <a:spAutoFit/>
          </a:bodyPr>
          <a:lstStyle/>
          <a:p>
            <a:r>
              <a:rPr lang="el-GR" sz="2000" dirty="0" smtClean="0"/>
              <a:t>Ντόρα </a:t>
            </a:r>
            <a:r>
              <a:rPr lang="el-GR" sz="2000" dirty="0" err="1" smtClean="0"/>
              <a:t>Πάλλη</a:t>
            </a:r>
            <a:r>
              <a:rPr lang="el-GR" sz="2000" dirty="0" smtClean="0"/>
              <a:t> </a:t>
            </a:r>
            <a:r>
              <a:rPr lang="en-US" sz="2000" dirty="0" err="1" smtClean="0"/>
              <a:t>DoraPalli</a:t>
            </a:r>
            <a:endParaRPr lang="el-GR" sz="2000" dirty="0"/>
          </a:p>
        </p:txBody>
      </p:sp>
      <p:sp>
        <p:nvSpPr>
          <p:cNvPr id="15" name="14 - Ορθογώνιο"/>
          <p:cNvSpPr/>
          <p:nvPr/>
        </p:nvSpPr>
        <p:spPr>
          <a:xfrm>
            <a:off x="5566296" y="9053264"/>
            <a:ext cx="3150476" cy="400110"/>
          </a:xfrm>
          <a:prstGeom prst="rect">
            <a:avLst/>
          </a:prstGeom>
        </p:spPr>
        <p:txBody>
          <a:bodyPr wrap="square">
            <a:spAutoFit/>
          </a:bodyPr>
          <a:lstStyle/>
          <a:p>
            <a:r>
              <a:rPr lang="en-US" sz="2000" dirty="0" smtClean="0"/>
              <a:t>@</a:t>
            </a:r>
            <a:r>
              <a:rPr lang="en-US" sz="2000" dirty="0" err="1" smtClean="0"/>
              <a:t>theodorapalli</a:t>
            </a:r>
            <a:endParaRPr lang="el-GR" sz="2000" dirty="0"/>
          </a:p>
        </p:txBody>
      </p:sp>
      <p:sp>
        <p:nvSpPr>
          <p:cNvPr id="16" name="15 - Ορθογώνιο"/>
          <p:cNvSpPr/>
          <p:nvPr/>
        </p:nvSpPr>
        <p:spPr>
          <a:xfrm>
            <a:off x="4126136" y="6100936"/>
            <a:ext cx="5544616" cy="646331"/>
          </a:xfrm>
          <a:prstGeom prst="rect">
            <a:avLst/>
          </a:prstGeom>
        </p:spPr>
        <p:txBody>
          <a:bodyPr wrap="square">
            <a:spAutoFit/>
          </a:bodyPr>
          <a:lstStyle/>
          <a:p>
            <a:pPr lvl="0" defTabSz="914400"/>
            <a:r>
              <a:rPr lang="en-US" dirty="0" smtClean="0">
                <a:solidFill>
                  <a:schemeClr val="tx1"/>
                </a:solidFill>
                <a:latin typeface="Calibri" pitchFamily="34" charset="0"/>
                <a:ea typeface="Calibri" pitchFamily="34" charset="0"/>
                <a:cs typeface="Times New Roman" pitchFamily="18" charset="0"/>
              </a:rPr>
              <a:t>www.dorapalli.gr</a:t>
            </a:r>
            <a:endParaRPr lang="en-US" sz="5400" dirty="0" smtClean="0">
              <a:solidFill>
                <a:schemeClr val="tx1"/>
              </a:solidFill>
              <a:latin typeface="Arial" pitchFamily="34" charset="0"/>
              <a:cs typeface="Arial" pitchFamily="34" charset="0"/>
            </a:endParaRPr>
          </a:p>
        </p:txBody>
      </p:sp>
      <p:sp>
        <p:nvSpPr>
          <p:cNvPr id="17" name="16 - Ορθογώνιο"/>
          <p:cNvSpPr/>
          <p:nvPr/>
        </p:nvSpPr>
        <p:spPr>
          <a:xfrm>
            <a:off x="3694088" y="1348408"/>
            <a:ext cx="5400600" cy="646331"/>
          </a:xfrm>
          <a:prstGeom prst="rect">
            <a:avLst/>
          </a:prstGeom>
        </p:spPr>
        <p:txBody>
          <a:bodyPr wrap="square">
            <a:spAutoFit/>
          </a:bodyPr>
          <a:lstStyle/>
          <a:p>
            <a:pPr lvl="0" defTabSz="914400"/>
            <a:r>
              <a:rPr lang="el-GR" dirty="0" smtClean="0">
                <a:solidFill>
                  <a:schemeClr val="tx1"/>
                </a:solidFill>
                <a:latin typeface="Calibri" pitchFamily="34" charset="0"/>
                <a:ea typeface="Calibri" pitchFamily="34" charset="0"/>
                <a:cs typeface="Times New Roman" pitchFamily="18" charset="0"/>
              </a:rPr>
              <a:t>Ευχαριστώ πολύ!</a:t>
            </a:r>
            <a:endParaRPr lang="el-GR" sz="5400" dirty="0" smtClean="0">
              <a:solidFill>
                <a:schemeClr val="tx1"/>
              </a:solidFill>
              <a:latin typeface="Arial" pitchFamily="34" charset="0"/>
              <a:cs typeface="Arial" pitchFamily="34" charset="0"/>
            </a:endParaRPr>
          </a:p>
        </p:txBody>
      </p:sp>
      <p:pic>
        <p:nvPicPr>
          <p:cNvPr id="18" name="Picture 2" descr="C:\Users\user\Pictures\competitions\Εικόνα2.png"/>
          <p:cNvPicPr>
            <a:picLocks noChangeAspect="1" noChangeArrowheads="1"/>
          </p:cNvPicPr>
          <p:nvPr/>
        </p:nvPicPr>
        <p:blipFill>
          <a:blip r:embed="rId6" cstate="print"/>
          <a:srcRect/>
          <a:stretch>
            <a:fillRect/>
          </a:stretch>
        </p:blipFill>
        <p:spPr bwMode="auto">
          <a:xfrm>
            <a:off x="3982120" y="2212504"/>
            <a:ext cx="3600400" cy="3600400"/>
          </a:xfrm>
          <a:prstGeom prst="rect">
            <a:avLst/>
          </a:prstGeom>
          <a:noFill/>
        </p:spPr>
      </p:pic>
    </p:spTree>
    <p:extLst>
      <p:ext uri="{BB962C8B-B14F-4D97-AF65-F5344CB8AC3E}">
        <p14:creationId xmlns="" xmlns:p14="http://schemas.microsoft.com/office/powerpoint/2010/main" val="3315944889"/>
      </p:ext>
    </p:extLst>
  </p:cSld>
  <p:clrMapOvr>
    <a:masterClrMapping/>
  </p:clrMapOvr>
  <p:transition spd="med" advClick="0">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6002334" y="661958"/>
            <a:ext cx="7002466" cy="9091642"/>
            <a:chOff x="-70556" y="811959"/>
            <a:chExt cx="5760640" cy="6436971"/>
          </a:xfrm>
        </p:grpSpPr>
        <p:sp>
          <p:nvSpPr>
            <p:cNvPr id="8" name="Rounded Rectangle 7"/>
            <p:cNvSpPr/>
            <p:nvPr/>
          </p:nvSpPr>
          <p:spPr>
            <a:xfrm>
              <a:off x="-70556" y="1859989"/>
              <a:ext cx="5760640" cy="519899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9" name="Rounded Rectangle 4"/>
            <p:cNvSpPr/>
            <p:nvPr/>
          </p:nvSpPr>
          <p:spPr>
            <a:xfrm>
              <a:off x="281211" y="811959"/>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66700" lvl="0" indent="-266700" algn="just">
                <a:buFont typeface="Wingdings" pitchFamily="2" charset="2"/>
                <a:buChar char="Ø"/>
              </a:pPr>
              <a:r>
                <a:rPr lang="el-GR" sz="2500" dirty="0" smtClean="0">
                  <a:solidFill>
                    <a:schemeClr val="bg1"/>
                  </a:solidFill>
                  <a:latin typeface="Helvetica"/>
                  <a:ea typeface="Helvetica"/>
                  <a:cs typeface="Helvetica"/>
                  <a:sym typeface="Helvetica"/>
                </a:rPr>
                <a:t> Περίπου 30% των μαθητών έχει πέσει θύμα </a:t>
              </a:r>
              <a:r>
                <a:rPr lang="el-GR" sz="2500" dirty="0" err="1" smtClean="0">
                  <a:solidFill>
                    <a:schemeClr val="bg1"/>
                  </a:solidFill>
                  <a:latin typeface="Helvetica"/>
                  <a:ea typeface="Helvetica"/>
                  <a:cs typeface="Helvetica"/>
                  <a:sym typeface="Helvetica"/>
                </a:rPr>
                <a:t>ενδοσχολικής</a:t>
              </a:r>
              <a:r>
                <a:rPr lang="el-GR" sz="2500" dirty="0" smtClean="0">
                  <a:solidFill>
                    <a:schemeClr val="bg1"/>
                  </a:solidFill>
                  <a:latin typeface="Helvetica"/>
                  <a:ea typeface="Helvetica"/>
                  <a:cs typeface="Helvetica"/>
                  <a:sym typeface="Helvetica"/>
                </a:rPr>
                <a:t> βίας στην Ελλάδα</a:t>
              </a:r>
            </a:p>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p:txBody>
        </p:sp>
      </p:grpSp>
      <p:sp>
        <p:nvSpPr>
          <p:cNvPr id="15" name="Title 1"/>
          <p:cNvSpPr>
            <a:spLocks noGrp="1"/>
          </p:cNvSpPr>
          <p:nvPr>
            <p:ph type="title"/>
          </p:nvPr>
        </p:nvSpPr>
        <p:spPr>
          <a:xfrm>
            <a:off x="1821880" y="412305"/>
            <a:ext cx="9073008" cy="1008112"/>
          </a:xfrm>
        </p:spPr>
        <p:txBody>
          <a:bodyPr>
            <a:noAutofit/>
          </a:bodyPr>
          <a:lstStyle/>
          <a:p>
            <a:pPr algn="l" defTabSz="487363">
              <a:spcBef>
                <a:spcPts val="0"/>
              </a:spcBef>
            </a:pPr>
            <a:r>
              <a:rPr lang="el-GR" sz="3000" b="1" dirty="0" smtClean="0">
                <a:solidFill>
                  <a:srgbClr val="00B0F0"/>
                </a:solidFill>
                <a:ea typeface="Helvetica"/>
                <a:cs typeface="Helvetica"/>
                <a:sym typeface="Helvetica"/>
              </a:rPr>
              <a:t>Σχολικός Εκφοβισμός</a:t>
            </a:r>
            <a:r>
              <a:rPr lang="en-US" sz="3000" b="1" dirty="0" smtClean="0">
                <a:solidFill>
                  <a:srgbClr val="00B0F0"/>
                </a:solidFill>
                <a:ea typeface="Helvetica"/>
                <a:cs typeface="Helvetica"/>
                <a:sym typeface="Helvetica"/>
              </a:rPr>
              <a:t>:</a:t>
            </a:r>
            <a:r>
              <a:rPr lang="el-GR" sz="3000" b="1" dirty="0" smtClean="0">
                <a:solidFill>
                  <a:srgbClr val="00B0F0"/>
                </a:solidFill>
                <a:ea typeface="Helvetica"/>
                <a:cs typeface="Helvetica"/>
                <a:sym typeface="Helvetica"/>
              </a:rPr>
              <a:t> Ενημέρωση και Πρόληψη </a:t>
            </a:r>
          </a:p>
        </p:txBody>
      </p:sp>
      <p:sp>
        <p:nvSpPr>
          <p:cNvPr id="11" name="Rectangle 10"/>
          <p:cNvSpPr/>
          <p:nvPr/>
        </p:nvSpPr>
        <p:spPr>
          <a:xfrm>
            <a:off x="6214368" y="1996480"/>
            <a:ext cx="6503138" cy="1631216"/>
          </a:xfrm>
          <a:prstGeom prst="rect">
            <a:avLst/>
          </a:prstGeom>
        </p:spPr>
        <p:txBody>
          <a:bodyPr wrap="square">
            <a:spAutoFit/>
          </a:bodyPr>
          <a:lstStyle/>
          <a:p>
            <a:endParaRPr lang="el-GR" sz="2800" b="1" dirty="0" smtClean="0">
              <a:solidFill>
                <a:schemeClr val="bg1"/>
              </a:solidFill>
            </a:endParaRPr>
          </a:p>
          <a:p>
            <a:r>
              <a:rPr lang="en-US" sz="2400" dirty="0" smtClean="0"/>
              <a:t/>
            </a:r>
            <a:br>
              <a:rPr lang="en-US" sz="2400" dirty="0" smtClean="0"/>
            </a:br>
            <a:r>
              <a:rPr lang="el-GR" sz="2400" dirty="0" smtClean="0">
                <a:solidFill>
                  <a:schemeClr val="bg1"/>
                </a:solidFill>
              </a:rPr>
              <a:t>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t>
            </a:r>
            <a:endParaRPr lang="el-GR" sz="2400" dirty="0">
              <a:solidFill>
                <a:schemeClr val="bg1">
                  <a:lumMod val="95000"/>
                </a:schemeClr>
              </a:solidFill>
            </a:endParaRPr>
          </a:p>
        </p:txBody>
      </p:sp>
      <p:sp>
        <p:nvSpPr>
          <p:cNvPr id="13" name="12 - Ορθογώνιο"/>
          <p:cNvSpPr/>
          <p:nvPr/>
        </p:nvSpPr>
        <p:spPr>
          <a:xfrm>
            <a:off x="6574408" y="2572545"/>
            <a:ext cx="6048672" cy="523220"/>
          </a:xfrm>
          <a:prstGeom prst="rect">
            <a:avLst/>
          </a:prstGeom>
        </p:spPr>
        <p:txBody>
          <a:bodyPr wrap="square">
            <a:spAutoFit/>
          </a:bodyPr>
          <a:lstStyle/>
          <a:p>
            <a:r>
              <a:rPr lang="el-GR" sz="2800" b="1" dirty="0" smtClean="0">
                <a:solidFill>
                  <a:schemeClr val="bg1"/>
                </a:solidFill>
                <a:latin typeface="+mj-lt"/>
              </a:rPr>
              <a:t>Τι είναι ο σχολικός εκφοβισμός? </a:t>
            </a:r>
            <a:endParaRPr lang="el-GR" sz="2800" dirty="0">
              <a:solidFill>
                <a:schemeClr val="bg1"/>
              </a:solidFill>
              <a:latin typeface="+mj-lt"/>
            </a:endParaRPr>
          </a:p>
        </p:txBody>
      </p:sp>
      <p:sp>
        <p:nvSpPr>
          <p:cNvPr id="14" name="13 - Ορθογώνιο"/>
          <p:cNvSpPr/>
          <p:nvPr/>
        </p:nvSpPr>
        <p:spPr>
          <a:xfrm>
            <a:off x="6430392" y="3004592"/>
            <a:ext cx="6574408" cy="2246769"/>
          </a:xfrm>
          <a:prstGeom prst="rect">
            <a:avLst/>
          </a:prstGeom>
        </p:spPr>
        <p:txBody>
          <a:bodyPr wrap="square">
            <a:spAutoFit/>
          </a:bodyPr>
          <a:lstStyle/>
          <a:p>
            <a:r>
              <a:rPr lang="el-GR" sz="2400" dirty="0" smtClean="0">
                <a:solidFill>
                  <a:schemeClr val="bg1"/>
                </a:solidFill>
              </a:rPr>
              <a:t>Ο όρος εκφοβισμός αναφέρεται σε μια σειρά από επιβλαβείς συμπεριφορές, τόσο σωματικές όσο και ψυχολογικές.  Ωστόσο, η συμπεριφορά εκφοβισμού έχει συνήθως τα ακόλουθα τέσσερα χαρακτηριστικά:</a:t>
            </a:r>
          </a:p>
          <a:p>
            <a:endParaRPr lang="el-GR" sz="2000" dirty="0"/>
          </a:p>
        </p:txBody>
      </p:sp>
      <p:sp>
        <p:nvSpPr>
          <p:cNvPr id="24" name="23 - Ορθογώνιο"/>
          <p:cNvSpPr/>
          <p:nvPr/>
        </p:nvSpPr>
        <p:spPr>
          <a:xfrm>
            <a:off x="6142360" y="4876800"/>
            <a:ext cx="6862440" cy="1938992"/>
          </a:xfrm>
          <a:prstGeom prst="rect">
            <a:avLst/>
          </a:prstGeom>
        </p:spPr>
        <p:txBody>
          <a:bodyPr wrap="square">
            <a:spAutoFit/>
          </a:bodyPr>
          <a:lstStyle/>
          <a:p>
            <a:r>
              <a:rPr lang="el-GR" sz="2000" dirty="0" smtClean="0">
                <a:solidFill>
                  <a:schemeClr val="tx1"/>
                </a:solidFill>
                <a:latin typeface="+mj-lt"/>
                <a:ea typeface="Calibri" pitchFamily="34" charset="0"/>
                <a:cs typeface="Times New Roman" pitchFamily="18" charset="0"/>
              </a:rPr>
              <a:t> </a:t>
            </a:r>
            <a:r>
              <a:rPr lang="el-GR" sz="2000" dirty="0" smtClean="0">
                <a:solidFill>
                  <a:schemeClr val="bg1"/>
                </a:solidFill>
                <a:latin typeface="+mj-lt"/>
                <a:ea typeface="Calibri" pitchFamily="34" charset="0"/>
                <a:cs typeface="Times New Roman" pitchFamily="18" charset="0"/>
              </a:rPr>
              <a:t>1. Είναι </a:t>
            </a:r>
            <a:r>
              <a:rPr lang="el-GR" sz="2000" b="1" dirty="0" smtClean="0">
                <a:solidFill>
                  <a:schemeClr val="bg1"/>
                </a:solidFill>
                <a:latin typeface="+mj-lt"/>
                <a:ea typeface="Calibri" pitchFamily="34" charset="0"/>
                <a:cs typeface="Times New Roman" pitchFamily="18" charset="0"/>
              </a:rPr>
              <a:t>επαναλαμβανόμενος και επίμονος </a:t>
            </a:r>
            <a:r>
              <a:rPr lang="el-GR" sz="2000" dirty="0" smtClean="0">
                <a:solidFill>
                  <a:schemeClr val="bg1"/>
                </a:solidFill>
                <a:latin typeface="+mj-lt"/>
                <a:ea typeface="Calibri" pitchFamily="34" charset="0"/>
                <a:cs typeface="Times New Roman" pitchFamily="18" charset="0"/>
              </a:rPr>
              <a:t>– αν και μερικές φορές ένα μόνο περιστατικό μπορεί να έχει το ίδιο ακριβώς αποτέλεσμα με την επίμονη διαχρονική συμπεριφορά.</a:t>
            </a:r>
          </a:p>
          <a:p>
            <a:endParaRPr lang="el-GR" sz="2000" dirty="0" smtClean="0">
              <a:solidFill>
                <a:schemeClr val="tx1"/>
              </a:solidFill>
              <a:latin typeface="+mj-lt"/>
              <a:ea typeface="Calibri" pitchFamily="34" charset="0"/>
              <a:cs typeface="Times New Roman" pitchFamily="18" charset="0"/>
            </a:endParaRPr>
          </a:p>
          <a:p>
            <a:endParaRPr lang="el-GR" sz="2000" dirty="0">
              <a:latin typeface="+mj-lt"/>
            </a:endParaRPr>
          </a:p>
        </p:txBody>
      </p:sp>
      <p:sp>
        <p:nvSpPr>
          <p:cNvPr id="25" name="24 - Ορθογώνιο"/>
          <p:cNvSpPr/>
          <p:nvPr/>
        </p:nvSpPr>
        <p:spPr>
          <a:xfrm>
            <a:off x="6214368" y="6100936"/>
            <a:ext cx="6790432" cy="2246769"/>
          </a:xfrm>
          <a:prstGeom prst="rect">
            <a:avLst/>
          </a:prstGeom>
        </p:spPr>
        <p:txBody>
          <a:bodyPr wrap="square">
            <a:spAutoFit/>
          </a:bodyPr>
          <a:lstStyle/>
          <a:p>
            <a:pPr lvl="0" defTabSz="914400"/>
            <a:r>
              <a:rPr lang="el-GR" sz="2000" dirty="0" smtClean="0">
                <a:solidFill>
                  <a:schemeClr val="bg1"/>
                </a:solidFill>
                <a:latin typeface="+mj-lt"/>
                <a:ea typeface="Calibri" pitchFamily="34" charset="0"/>
                <a:cs typeface="Times New Roman" pitchFamily="18" charset="0"/>
              </a:rPr>
              <a:t>2. Είναι </a:t>
            </a:r>
            <a:r>
              <a:rPr lang="el-GR" sz="2000" b="1" dirty="0" smtClean="0">
                <a:solidFill>
                  <a:schemeClr val="bg1"/>
                </a:solidFill>
                <a:latin typeface="+mj-lt"/>
                <a:ea typeface="Calibri" pitchFamily="34" charset="0"/>
                <a:cs typeface="Times New Roman" pitchFamily="18" charset="0"/>
              </a:rPr>
              <a:t>σκόπιμα επιβλαβής </a:t>
            </a:r>
            <a:r>
              <a:rPr lang="el-GR" sz="2000" dirty="0" smtClean="0">
                <a:solidFill>
                  <a:schemeClr val="bg1"/>
                </a:solidFill>
                <a:latin typeface="+mj-lt"/>
                <a:ea typeface="Calibri" pitchFamily="34" charset="0"/>
                <a:cs typeface="Times New Roman" pitchFamily="18" charset="0"/>
              </a:rPr>
              <a:t>– αν και περιστασιακά ο βαθμός ενόχλησης που προκαλεί δε γίνεται συνειδητά από όλους εκείνους που είναι υπεύθυνοι.</a:t>
            </a:r>
          </a:p>
          <a:p>
            <a:pPr lvl="0" defTabSz="914400"/>
            <a:endParaRPr lang="el-GR" sz="2000" dirty="0" smtClean="0">
              <a:solidFill>
                <a:schemeClr val="tx1"/>
              </a:solidFill>
              <a:latin typeface="+mj-lt"/>
              <a:ea typeface="Calibri" pitchFamily="34" charset="0"/>
              <a:cs typeface="Times New Roman" pitchFamily="18" charset="0"/>
            </a:endParaRPr>
          </a:p>
          <a:p>
            <a:pPr lvl="0" defTabSz="914400"/>
            <a:endParaRPr lang="el-GR" sz="2000" dirty="0" smtClean="0">
              <a:solidFill>
                <a:schemeClr val="tx1"/>
              </a:solidFill>
              <a:latin typeface="+mj-lt"/>
              <a:ea typeface="Calibri" pitchFamily="34" charset="0"/>
              <a:cs typeface="Times New Roman" pitchFamily="18" charset="0"/>
            </a:endParaRPr>
          </a:p>
          <a:p>
            <a:pPr lvl="0" defTabSz="914400"/>
            <a:endParaRPr lang="el-GR" sz="2000" dirty="0" smtClean="0">
              <a:solidFill>
                <a:schemeClr val="tx1"/>
              </a:solidFill>
              <a:latin typeface="+mj-lt"/>
              <a:ea typeface="Calibri" pitchFamily="34" charset="0"/>
              <a:cs typeface="Times New Roman" pitchFamily="18" charset="0"/>
            </a:endParaRPr>
          </a:p>
          <a:p>
            <a:pPr lvl="0" defTabSz="914400"/>
            <a:endParaRPr lang="el-GR" sz="2000" dirty="0" smtClean="0">
              <a:solidFill>
                <a:schemeClr val="tx1"/>
              </a:solidFill>
              <a:latin typeface="+mj-lt"/>
              <a:cs typeface="Arial" pitchFamily="34" charset="0"/>
            </a:endParaRPr>
          </a:p>
        </p:txBody>
      </p:sp>
      <p:sp>
        <p:nvSpPr>
          <p:cNvPr id="26" name="25 - Ορθογώνιο"/>
          <p:cNvSpPr/>
          <p:nvPr/>
        </p:nvSpPr>
        <p:spPr>
          <a:xfrm>
            <a:off x="6214368" y="7037040"/>
            <a:ext cx="6790432" cy="2308324"/>
          </a:xfrm>
          <a:prstGeom prst="rect">
            <a:avLst/>
          </a:prstGeom>
        </p:spPr>
        <p:txBody>
          <a:bodyPr wrap="square">
            <a:spAutoFit/>
          </a:bodyPr>
          <a:lstStyle/>
          <a:p>
            <a:pPr lvl="0" defTabSz="914400"/>
            <a:r>
              <a:rPr lang="el-GR" sz="2000" dirty="0" smtClean="0">
                <a:solidFill>
                  <a:schemeClr val="bg1"/>
                </a:solidFill>
                <a:latin typeface="+mj-lt"/>
                <a:ea typeface="Calibri" pitchFamily="34" charset="0"/>
                <a:cs typeface="Times New Roman" pitchFamily="18" charset="0"/>
              </a:rPr>
              <a:t>3.Πρόκειται για μια </a:t>
            </a:r>
            <a:r>
              <a:rPr lang="el-GR" sz="2000" b="1" dirty="0" smtClean="0">
                <a:solidFill>
                  <a:schemeClr val="bg1"/>
                </a:solidFill>
                <a:latin typeface="+mj-lt"/>
                <a:ea typeface="Calibri" pitchFamily="34" charset="0"/>
                <a:cs typeface="Times New Roman" pitchFamily="18" charset="0"/>
              </a:rPr>
              <a:t>ανισορροπία δύναμης</a:t>
            </a:r>
            <a:r>
              <a:rPr lang="el-GR" sz="2000" dirty="0" smtClean="0">
                <a:solidFill>
                  <a:schemeClr val="bg1"/>
                </a:solidFill>
                <a:latin typeface="+mj-lt"/>
                <a:ea typeface="Calibri" pitchFamily="34" charset="0"/>
                <a:cs typeface="Times New Roman" pitchFamily="18" charset="0"/>
              </a:rPr>
              <a:t>, αφήνοντας κάποιον με την αίσθηση ότι είναι ανήμπορος να το αποτρέψει ή να το σταματήσει. </a:t>
            </a:r>
          </a:p>
          <a:p>
            <a:pPr lvl="0" defTabSz="914400"/>
            <a:endParaRPr lang="el-GR" sz="2000" dirty="0" smtClean="0">
              <a:solidFill>
                <a:schemeClr val="tx1"/>
              </a:solidFill>
              <a:latin typeface="+mj-lt"/>
              <a:ea typeface="Calibri" pitchFamily="34" charset="0"/>
              <a:cs typeface="Times New Roman" pitchFamily="18" charset="0"/>
            </a:endParaRPr>
          </a:p>
          <a:p>
            <a:pPr lvl="0" defTabSz="914400"/>
            <a:endParaRPr lang="el-GR" sz="2000" dirty="0" smtClean="0">
              <a:solidFill>
                <a:schemeClr val="tx1"/>
              </a:solidFill>
              <a:latin typeface="+mj-lt"/>
              <a:ea typeface="Calibri" pitchFamily="34" charset="0"/>
              <a:cs typeface="Times New Roman" pitchFamily="18" charset="0"/>
            </a:endParaRPr>
          </a:p>
          <a:p>
            <a:pPr lvl="0" defTabSz="914400"/>
            <a:endParaRPr lang="el-GR" sz="4400" dirty="0" smtClean="0">
              <a:solidFill>
                <a:schemeClr val="tx1"/>
              </a:solidFill>
              <a:latin typeface="Arial" pitchFamily="34" charset="0"/>
              <a:cs typeface="Arial" pitchFamily="34" charset="0"/>
            </a:endParaRPr>
          </a:p>
        </p:txBody>
      </p:sp>
      <p:sp>
        <p:nvSpPr>
          <p:cNvPr id="27" name="26 - Ορθογώνιο"/>
          <p:cNvSpPr/>
          <p:nvPr/>
        </p:nvSpPr>
        <p:spPr>
          <a:xfrm>
            <a:off x="6214368" y="8045152"/>
            <a:ext cx="5832648" cy="1015663"/>
          </a:xfrm>
          <a:prstGeom prst="rect">
            <a:avLst/>
          </a:prstGeom>
        </p:spPr>
        <p:txBody>
          <a:bodyPr wrap="square">
            <a:spAutoFit/>
          </a:bodyPr>
          <a:lstStyle/>
          <a:p>
            <a:pPr lvl="0" defTabSz="914400"/>
            <a:r>
              <a:rPr lang="el-GR" sz="2000" dirty="0" smtClean="0">
                <a:solidFill>
                  <a:schemeClr val="bg1"/>
                </a:solidFill>
                <a:latin typeface="+mj-lt"/>
                <a:ea typeface="Calibri" pitchFamily="34" charset="0"/>
                <a:cs typeface="Times New Roman" pitchFamily="18" charset="0"/>
              </a:rPr>
              <a:t>4.Προκαλεί </a:t>
            </a:r>
            <a:r>
              <a:rPr lang="el-GR" sz="2000" b="1" dirty="0" smtClean="0">
                <a:solidFill>
                  <a:schemeClr val="bg1"/>
                </a:solidFill>
                <a:latin typeface="+mj-lt"/>
                <a:ea typeface="Calibri" pitchFamily="34" charset="0"/>
                <a:cs typeface="Times New Roman" pitchFamily="18" charset="0"/>
              </a:rPr>
              <a:t>συναισθήματα αγωνίας, φόβου, μοναξιάς και έλλειψη εμπιστοσύνης </a:t>
            </a:r>
            <a:r>
              <a:rPr lang="el-GR" sz="2000" dirty="0" smtClean="0">
                <a:solidFill>
                  <a:schemeClr val="bg1"/>
                </a:solidFill>
                <a:latin typeface="+mj-lt"/>
                <a:ea typeface="Calibri" pitchFamily="34" charset="0"/>
                <a:cs typeface="Times New Roman" pitchFamily="18" charset="0"/>
              </a:rPr>
              <a:t>σε αυτούς που το υφίστανται.</a:t>
            </a:r>
            <a:endParaRPr lang="el-GR" sz="2000" dirty="0" smtClean="0">
              <a:solidFill>
                <a:schemeClr val="bg1"/>
              </a:solidFill>
              <a:latin typeface="+mj-lt"/>
              <a:cs typeface="Arial" pitchFamily="34" charset="0"/>
            </a:endParaRPr>
          </a:p>
        </p:txBody>
      </p:sp>
      <p:pic>
        <p:nvPicPr>
          <p:cNvPr id="16" name="Picture 2" descr="C:\Users\mitsix\Desktop\2012-02-14\1c.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148608"/>
            <a:ext cx="5943483" cy="424847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16 - Ορθογώνιο"/>
          <p:cNvSpPr/>
          <p:nvPr/>
        </p:nvSpPr>
        <p:spPr>
          <a:xfrm>
            <a:off x="1821880" y="3364632"/>
            <a:ext cx="1440160" cy="646331"/>
          </a:xfrm>
          <a:prstGeom prst="rect">
            <a:avLst/>
          </a:prstGeom>
        </p:spPr>
        <p:txBody>
          <a:bodyPr wrap="square">
            <a:spAutoFit/>
          </a:bodyPr>
          <a:lstStyle/>
          <a:p>
            <a:r>
              <a:rPr lang="el-GR" sz="1200" dirty="0" smtClean="0">
                <a:latin typeface="Comic Sans MS" panose="030F0702030302020204" pitchFamily="66" charset="0"/>
              </a:rPr>
              <a:t>Κοιτάξτε πως</a:t>
            </a:r>
          </a:p>
          <a:p>
            <a:r>
              <a:rPr lang="el-GR" sz="1200" dirty="0" smtClean="0">
                <a:latin typeface="Comic Sans MS" panose="030F0702030302020204" pitchFamily="66" charset="0"/>
              </a:rPr>
              <a:t>είναι…</a:t>
            </a:r>
          </a:p>
          <a:p>
            <a:r>
              <a:rPr lang="el-GR" sz="1200" dirty="0" smtClean="0">
                <a:latin typeface="Comic Sans MS" panose="030F0702030302020204" pitchFamily="66" charset="0"/>
              </a:rPr>
              <a:t>Είναι </a:t>
            </a:r>
            <a:r>
              <a:rPr lang="el-GR" sz="1200" dirty="0" err="1" smtClean="0">
                <a:latin typeface="Comic Sans MS" panose="030F0702030302020204" pitchFamily="66" charset="0"/>
              </a:rPr>
              <a:t>μαύροοοο</a:t>
            </a:r>
            <a:r>
              <a:rPr lang="el-GR" sz="1200" dirty="0" smtClean="0">
                <a:latin typeface="Comic Sans MS" panose="030F0702030302020204" pitchFamily="66" charset="0"/>
              </a:rPr>
              <a:t>!!!</a:t>
            </a:r>
            <a:endParaRPr lang="el-GR" sz="1200" dirty="0"/>
          </a:p>
        </p:txBody>
      </p:sp>
      <p:sp>
        <p:nvSpPr>
          <p:cNvPr id="18" name="17 - Ορθογώνιο"/>
          <p:cNvSpPr/>
          <p:nvPr/>
        </p:nvSpPr>
        <p:spPr>
          <a:xfrm>
            <a:off x="4846216" y="4012704"/>
            <a:ext cx="936104" cy="461665"/>
          </a:xfrm>
          <a:prstGeom prst="rect">
            <a:avLst/>
          </a:prstGeom>
        </p:spPr>
        <p:txBody>
          <a:bodyPr wrap="square">
            <a:spAutoFit/>
          </a:bodyPr>
          <a:lstStyle/>
          <a:p>
            <a:r>
              <a:rPr lang="el-GR" sz="1200" dirty="0" err="1" smtClean="0">
                <a:latin typeface="Comic Sans MS" panose="030F0702030302020204" pitchFamily="66" charset="0"/>
              </a:rPr>
              <a:t>Αράπη</a:t>
            </a:r>
            <a:r>
              <a:rPr lang="el-GR" sz="1200" dirty="0" smtClean="0">
                <a:latin typeface="Comic Sans MS" panose="030F0702030302020204" pitchFamily="66" charset="0"/>
              </a:rPr>
              <a:t>!</a:t>
            </a:r>
          </a:p>
          <a:p>
            <a:r>
              <a:rPr lang="el-GR" sz="1200" dirty="0" err="1" smtClean="0">
                <a:latin typeface="Comic Sans MS" panose="030F0702030302020204" pitchFamily="66" charset="0"/>
              </a:rPr>
              <a:t>χαχα</a:t>
            </a:r>
            <a:r>
              <a:rPr lang="el-GR" sz="1200" dirty="0" smtClean="0">
                <a:latin typeface="Comic Sans MS" panose="030F0702030302020204" pitchFamily="66" charset="0"/>
              </a:rPr>
              <a:t>!</a:t>
            </a:r>
            <a:endParaRPr lang="el-GR" sz="1200" dirty="0"/>
          </a:p>
        </p:txBody>
      </p:sp>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458722" y="3858543"/>
            <a:ext cx="8105422" cy="1499164"/>
          </a:xfrm>
          <a:prstGeom prst="rect">
            <a:avLst/>
          </a:prstGeom>
          <a:solidFill>
            <a:srgbClr val="FFFF66"/>
          </a:solidFill>
          <a:ln w="12600">
            <a:solidFill>
              <a:srgbClr val="000000"/>
            </a:solidFill>
            <a:miter lim="800000"/>
            <a:headEnd/>
            <a:tailEnd/>
          </a:ln>
        </p:spPr>
        <p:txBody>
          <a:bodyPr wrap="none" lIns="130046" tIns="65023" rIns="130046" bIns="65023" anchor="ctr"/>
          <a:lstStyle/>
          <a:p>
            <a:endParaRPr lang="en-US"/>
          </a:p>
        </p:txBody>
      </p:sp>
      <p:sp>
        <p:nvSpPr>
          <p:cNvPr id="7171" name="Rectangle 2"/>
          <p:cNvSpPr>
            <a:spLocks noChangeArrowheads="1"/>
          </p:cNvSpPr>
          <p:nvPr/>
        </p:nvSpPr>
        <p:spPr bwMode="auto">
          <a:xfrm>
            <a:off x="304801" y="6908801"/>
            <a:ext cx="5183858" cy="1524001"/>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72" name="Rectangle 3"/>
          <p:cNvSpPr>
            <a:spLocks noChangeArrowheads="1"/>
          </p:cNvSpPr>
          <p:nvPr/>
        </p:nvSpPr>
        <p:spPr bwMode="auto">
          <a:xfrm>
            <a:off x="6502401" y="6924605"/>
            <a:ext cx="5940214" cy="2032000"/>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73" name="Rectangle 4"/>
          <p:cNvSpPr>
            <a:spLocks noChangeArrowheads="1"/>
          </p:cNvSpPr>
          <p:nvPr/>
        </p:nvSpPr>
        <p:spPr bwMode="auto">
          <a:xfrm>
            <a:off x="430170" y="6877064"/>
            <a:ext cx="4795520" cy="1794343"/>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err="1">
                <a:solidFill>
                  <a:schemeClr val="tx1"/>
                </a:solidFill>
              </a:rPr>
              <a:t>Ομοφοβικός</a:t>
            </a:r>
            <a:r>
              <a:rPr lang="el-GR" sz="2400" dirty="0">
                <a:solidFill>
                  <a:schemeClr val="tx1"/>
                </a:solidFill>
              </a:rPr>
              <a:t> εκφοβισμός</a:t>
            </a:r>
            <a:r>
              <a:rPr lang="el-GR" sz="2400" b="1" dirty="0">
                <a:solidFill>
                  <a:schemeClr val="tx1"/>
                </a:solidFill>
              </a:rPr>
              <a:t> –</a:t>
            </a:r>
            <a:endParaRPr lang="en-US" sz="2400" b="1"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 </a:t>
            </a:r>
            <a:r>
              <a:rPr lang="el-GR" sz="2400" dirty="0">
                <a:solidFill>
                  <a:schemeClr val="tx1"/>
                </a:solidFill>
              </a:rPr>
              <a:t>προκαλώντας το άτομο για την</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σεξουαλική του/της ταυτότητα</a:t>
            </a:r>
            <a:r>
              <a:rPr lang="el-GR" sz="2400" b="1" dirty="0">
                <a:solidFill>
                  <a:schemeClr val="tx1"/>
                </a:solidFill>
              </a:rPr>
              <a:t>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dirty="0">
              <a:solidFill>
                <a:srgbClr val="000000"/>
              </a:solidFill>
            </a:endParaRPr>
          </a:p>
        </p:txBody>
      </p:sp>
      <p:sp>
        <p:nvSpPr>
          <p:cNvPr id="7174" name="Rectangle 5"/>
          <p:cNvSpPr>
            <a:spLocks noChangeArrowheads="1"/>
          </p:cNvSpPr>
          <p:nvPr/>
        </p:nvSpPr>
        <p:spPr bwMode="auto">
          <a:xfrm>
            <a:off x="6807201" y="7010401"/>
            <a:ext cx="16359858" cy="2163675"/>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Ηλεκτρονικός (</a:t>
            </a:r>
            <a:r>
              <a:rPr lang="el-GR" sz="2400" b="1" dirty="0" err="1">
                <a:solidFill>
                  <a:schemeClr val="tx1"/>
                </a:solidFill>
              </a:rPr>
              <a:t>Cyberbullying</a:t>
            </a:r>
            <a:r>
              <a:rPr lang="el-GR" sz="2400" b="1" dirty="0">
                <a:solidFill>
                  <a:schemeClr val="tx1"/>
                </a:solidFill>
              </a:rPr>
              <a:t>) </a:t>
            </a:r>
            <a:endParaRPr lang="en-US" sz="2400" b="1" dirty="0">
              <a:solidFill>
                <a:schemeClr val="tx1"/>
              </a:solidFill>
            </a:endParaRPr>
          </a:p>
          <a:p>
            <a:pPr>
              <a:buFontTx/>
              <a:buChar cha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μπορεί να περιλαμβάνει ακατάλληλα</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(ανώνυμα) μηνύματα  ή αναρτήσεις</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στα μέσα κοινωνικά δικτύωσης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dirty="0">
              <a:solidFill>
                <a:schemeClr val="tx1"/>
              </a:solidFill>
            </a:endParaRPr>
          </a:p>
        </p:txBody>
      </p:sp>
      <p:sp>
        <p:nvSpPr>
          <p:cNvPr id="7175" name="Line 6"/>
          <p:cNvSpPr>
            <a:spLocks noChangeShapeType="1"/>
          </p:cNvSpPr>
          <p:nvPr/>
        </p:nvSpPr>
        <p:spPr bwMode="auto">
          <a:xfrm>
            <a:off x="2926080" y="6436926"/>
            <a:ext cx="7369387" cy="2257"/>
          </a:xfrm>
          <a:prstGeom prst="line">
            <a:avLst/>
          </a:prstGeom>
          <a:noFill/>
          <a:ln w="12600">
            <a:solidFill>
              <a:srgbClr val="000000"/>
            </a:solidFill>
            <a:miter lim="800000"/>
            <a:headEnd/>
            <a:tailEnd/>
          </a:ln>
        </p:spPr>
        <p:txBody>
          <a:bodyPr lIns="130046" tIns="65023" rIns="130046" bIns="65023"/>
          <a:lstStyle/>
          <a:p>
            <a:endParaRPr lang="el-GR"/>
          </a:p>
        </p:txBody>
      </p:sp>
      <p:sp>
        <p:nvSpPr>
          <p:cNvPr id="7176" name="Line 7"/>
          <p:cNvSpPr>
            <a:spLocks noChangeShapeType="1"/>
          </p:cNvSpPr>
          <p:nvPr/>
        </p:nvSpPr>
        <p:spPr bwMode="auto">
          <a:xfrm>
            <a:off x="6502400" y="5353192"/>
            <a:ext cx="2258" cy="1083733"/>
          </a:xfrm>
          <a:prstGeom prst="line">
            <a:avLst/>
          </a:prstGeom>
          <a:noFill/>
          <a:ln w="12600">
            <a:solidFill>
              <a:srgbClr val="000000"/>
            </a:solidFill>
            <a:miter lim="800000"/>
            <a:headEnd/>
            <a:tailEnd/>
          </a:ln>
        </p:spPr>
        <p:txBody>
          <a:bodyPr lIns="130046" tIns="65023" rIns="130046" bIns="65023"/>
          <a:lstStyle/>
          <a:p>
            <a:endParaRPr lang="el-GR"/>
          </a:p>
        </p:txBody>
      </p:sp>
      <p:sp>
        <p:nvSpPr>
          <p:cNvPr id="7177" name="Line 8"/>
          <p:cNvSpPr>
            <a:spLocks noChangeShapeType="1"/>
          </p:cNvSpPr>
          <p:nvPr/>
        </p:nvSpPr>
        <p:spPr bwMode="auto">
          <a:xfrm flipH="1">
            <a:off x="2844800" y="6436926"/>
            <a:ext cx="81280" cy="471875"/>
          </a:xfrm>
          <a:prstGeom prst="line">
            <a:avLst/>
          </a:prstGeom>
          <a:noFill/>
          <a:ln w="12600">
            <a:solidFill>
              <a:srgbClr val="000000"/>
            </a:solidFill>
            <a:miter lim="800000"/>
            <a:headEnd/>
            <a:tailEnd/>
          </a:ln>
        </p:spPr>
        <p:txBody>
          <a:bodyPr lIns="130046" tIns="65023" rIns="130046" bIns="65023"/>
          <a:lstStyle/>
          <a:p>
            <a:endParaRPr lang="el-GR"/>
          </a:p>
        </p:txBody>
      </p:sp>
      <p:sp>
        <p:nvSpPr>
          <p:cNvPr id="7178" name="Line 9"/>
          <p:cNvSpPr>
            <a:spLocks noChangeShapeType="1"/>
          </p:cNvSpPr>
          <p:nvPr/>
        </p:nvSpPr>
        <p:spPr bwMode="auto">
          <a:xfrm flipH="1">
            <a:off x="10229992" y="6436926"/>
            <a:ext cx="65475" cy="471875"/>
          </a:xfrm>
          <a:prstGeom prst="line">
            <a:avLst/>
          </a:prstGeom>
          <a:noFill/>
          <a:ln w="12600">
            <a:solidFill>
              <a:srgbClr val="000000"/>
            </a:solidFill>
            <a:miter lim="800000"/>
            <a:headEnd/>
            <a:tailEnd/>
          </a:ln>
        </p:spPr>
        <p:txBody>
          <a:bodyPr lIns="130046" tIns="65023" rIns="130046" bIns="65023"/>
          <a:lstStyle/>
          <a:p>
            <a:endParaRPr lang="el-GR"/>
          </a:p>
        </p:txBody>
      </p:sp>
      <p:sp>
        <p:nvSpPr>
          <p:cNvPr id="7179" name="Rectangle 10"/>
          <p:cNvSpPr>
            <a:spLocks noGrp="1" noChangeArrowheads="1"/>
          </p:cNvSpPr>
          <p:nvPr>
            <p:ph type="title" idx="4294967295"/>
          </p:nvPr>
        </p:nvSpPr>
        <p:spPr>
          <a:xfrm>
            <a:off x="2358996" y="3876669"/>
            <a:ext cx="8455998" cy="1428760"/>
          </a:xfrm>
        </p:spPr>
        <p:txBody>
          <a:bodyPr lIns="131070" tIns="65535" rIns="131070" bIns="65535"/>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n-US" sz="6300" dirty="0" smtClean="0"/>
              <a:t/>
            </a:r>
            <a:br>
              <a:rPr lang="en-US" sz="6300" dirty="0" smtClean="0"/>
            </a:br>
            <a:r>
              <a:rPr lang="el-GR" sz="6300" dirty="0" smtClean="0"/>
              <a:t>Πολλές μορφές</a:t>
            </a:r>
            <a:r>
              <a:rPr lang="en-US" sz="6300" dirty="0" smtClean="0"/>
              <a:t/>
            </a:r>
            <a:br>
              <a:rPr lang="en-US" sz="6300" dirty="0" smtClean="0"/>
            </a:br>
            <a:endParaRPr lang="en-GB" altLang="en-US" sz="6300" dirty="0" smtClean="0"/>
          </a:p>
        </p:txBody>
      </p:sp>
      <p:sp>
        <p:nvSpPr>
          <p:cNvPr id="7180" name="Rectangle 11"/>
          <p:cNvSpPr>
            <a:spLocks noChangeArrowheads="1"/>
          </p:cNvSpPr>
          <p:nvPr/>
        </p:nvSpPr>
        <p:spPr bwMode="auto">
          <a:xfrm>
            <a:off x="406400" y="304802"/>
            <a:ext cx="5384801" cy="2133599"/>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b="1" dirty="0">
              <a:solidFill>
                <a:schemeClr val="tx1"/>
              </a:solidFill>
            </a:endParaRPr>
          </a:p>
          <a:p>
            <a:r>
              <a:rPr lang="el-GR" sz="2400" b="1" dirty="0">
                <a:solidFill>
                  <a:schemeClr val="tx1"/>
                </a:solidFill>
              </a:rPr>
              <a:t>Ρατσιστικός – </a:t>
            </a:r>
            <a:r>
              <a:rPr lang="el-GR" sz="2400" dirty="0">
                <a:solidFill>
                  <a:schemeClr val="tx1"/>
                </a:solidFill>
              </a:rPr>
              <a:t>ο εκφοβισμός λόγω</a:t>
            </a:r>
            <a:endParaRPr lang="en-US" sz="2400" dirty="0">
              <a:solidFill>
                <a:schemeClr val="tx1"/>
              </a:solidFill>
            </a:endParaRPr>
          </a:p>
          <a:p>
            <a:r>
              <a:rPr lang="el-GR" sz="2400" dirty="0">
                <a:solidFill>
                  <a:schemeClr val="tx1"/>
                </a:solidFill>
              </a:rPr>
              <a:t> του χρώματος, της εθνικότητας, </a:t>
            </a:r>
            <a:endParaRPr lang="en-US" sz="2400" dirty="0">
              <a:solidFill>
                <a:schemeClr val="tx1"/>
              </a:solidFill>
            </a:endParaRPr>
          </a:p>
          <a:p>
            <a:r>
              <a:rPr lang="el-GR" sz="2400" dirty="0">
                <a:solidFill>
                  <a:schemeClr val="tx1"/>
                </a:solidFill>
              </a:rPr>
              <a:t>του πολιτισμού, της θρησκείας</a:t>
            </a:r>
            <a:endParaRPr lang="en-US" sz="2400" dirty="0">
              <a:solidFill>
                <a:schemeClr val="tx1"/>
              </a:solidFill>
            </a:endParaRPr>
          </a:p>
          <a:p>
            <a:r>
              <a:rPr lang="el-GR" sz="2400" dirty="0">
                <a:solidFill>
                  <a:schemeClr val="tx1"/>
                </a:solidFill>
              </a:rPr>
              <a:t> ή της εθνική καταγωγής.</a:t>
            </a:r>
            <a:r>
              <a:rPr lang="el-GR" dirty="0">
                <a:solidFill>
                  <a:schemeClr val="tx1"/>
                </a:solidFill>
              </a:rPr>
              <a:t/>
            </a:r>
            <a:br>
              <a:rPr lang="el-GR" dirty="0">
                <a:solidFill>
                  <a:schemeClr val="tx1"/>
                </a:solidFill>
              </a:rPr>
            </a:br>
            <a:endParaRPr lang="en-US" dirty="0">
              <a:solidFill>
                <a:schemeClr val="tx1"/>
              </a:solidFill>
            </a:endParaRPr>
          </a:p>
        </p:txBody>
      </p:sp>
      <p:sp>
        <p:nvSpPr>
          <p:cNvPr id="7181" name="Rectangle 12"/>
          <p:cNvSpPr>
            <a:spLocks noChangeArrowheads="1"/>
          </p:cNvSpPr>
          <p:nvPr/>
        </p:nvSpPr>
        <p:spPr bwMode="auto">
          <a:xfrm>
            <a:off x="6908801" y="406400"/>
            <a:ext cx="5486400" cy="2032000"/>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82" name="Line 13"/>
          <p:cNvSpPr>
            <a:spLocks noChangeShapeType="1"/>
          </p:cNvSpPr>
          <p:nvPr/>
        </p:nvSpPr>
        <p:spPr bwMode="auto">
          <a:xfrm flipH="1">
            <a:off x="2919308" y="2765779"/>
            <a:ext cx="7373902" cy="2257"/>
          </a:xfrm>
          <a:prstGeom prst="line">
            <a:avLst/>
          </a:prstGeom>
          <a:noFill/>
          <a:ln w="12600">
            <a:solidFill>
              <a:srgbClr val="000000"/>
            </a:solidFill>
            <a:miter lim="800000"/>
            <a:headEnd/>
            <a:tailEnd/>
          </a:ln>
        </p:spPr>
        <p:txBody>
          <a:bodyPr lIns="130046" tIns="65023" rIns="130046" bIns="65023"/>
          <a:lstStyle/>
          <a:p>
            <a:endParaRPr lang="el-GR"/>
          </a:p>
        </p:txBody>
      </p:sp>
      <p:sp>
        <p:nvSpPr>
          <p:cNvPr id="7183" name="Line 14"/>
          <p:cNvSpPr>
            <a:spLocks noChangeShapeType="1"/>
          </p:cNvSpPr>
          <p:nvPr/>
        </p:nvSpPr>
        <p:spPr bwMode="auto">
          <a:xfrm>
            <a:off x="6497885" y="2756748"/>
            <a:ext cx="2258" cy="1083733"/>
          </a:xfrm>
          <a:prstGeom prst="line">
            <a:avLst/>
          </a:prstGeom>
          <a:noFill/>
          <a:ln w="12600">
            <a:solidFill>
              <a:srgbClr val="000000"/>
            </a:solidFill>
            <a:miter lim="800000"/>
            <a:headEnd/>
            <a:tailEnd/>
          </a:ln>
        </p:spPr>
        <p:txBody>
          <a:bodyPr lIns="130046" tIns="65023" rIns="130046" bIns="65023"/>
          <a:lstStyle/>
          <a:p>
            <a:endParaRPr lang="el-GR"/>
          </a:p>
        </p:txBody>
      </p:sp>
      <p:sp>
        <p:nvSpPr>
          <p:cNvPr id="7184" name="Line 15"/>
          <p:cNvSpPr>
            <a:spLocks noChangeShapeType="1"/>
          </p:cNvSpPr>
          <p:nvPr/>
        </p:nvSpPr>
        <p:spPr bwMode="auto">
          <a:xfrm>
            <a:off x="2844801" y="2438400"/>
            <a:ext cx="79023" cy="309316"/>
          </a:xfrm>
          <a:prstGeom prst="line">
            <a:avLst/>
          </a:prstGeom>
          <a:noFill/>
          <a:ln w="12600">
            <a:solidFill>
              <a:srgbClr val="000000"/>
            </a:solidFill>
            <a:miter lim="800000"/>
            <a:headEnd/>
            <a:tailEnd/>
          </a:ln>
        </p:spPr>
        <p:txBody>
          <a:bodyPr lIns="130046" tIns="65023" rIns="130046" bIns="65023"/>
          <a:lstStyle/>
          <a:p>
            <a:endParaRPr lang="el-GR"/>
          </a:p>
        </p:txBody>
      </p:sp>
      <p:sp>
        <p:nvSpPr>
          <p:cNvPr id="7185" name="Line 16"/>
          <p:cNvSpPr>
            <a:spLocks noChangeShapeType="1"/>
          </p:cNvSpPr>
          <p:nvPr/>
        </p:nvSpPr>
        <p:spPr bwMode="auto">
          <a:xfrm>
            <a:off x="10227733" y="2438400"/>
            <a:ext cx="65476" cy="309316"/>
          </a:xfrm>
          <a:prstGeom prst="line">
            <a:avLst/>
          </a:prstGeom>
          <a:noFill/>
          <a:ln w="12600">
            <a:solidFill>
              <a:srgbClr val="000000"/>
            </a:solidFill>
            <a:miter lim="800000"/>
            <a:headEnd/>
            <a:tailEnd/>
          </a:ln>
        </p:spPr>
        <p:txBody>
          <a:bodyPr lIns="130046" tIns="65023" rIns="130046" bIns="65023"/>
          <a:lstStyle/>
          <a:p>
            <a:endParaRPr lang="el-GR"/>
          </a:p>
        </p:txBody>
      </p:sp>
      <p:sp>
        <p:nvSpPr>
          <p:cNvPr id="7186" name="Rectangle 17"/>
          <p:cNvSpPr>
            <a:spLocks noChangeArrowheads="1"/>
          </p:cNvSpPr>
          <p:nvPr/>
        </p:nvSpPr>
        <p:spPr bwMode="auto">
          <a:xfrm>
            <a:off x="6908801" y="489939"/>
            <a:ext cx="22139769" cy="1609677"/>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Σεξουαλικός</a:t>
            </a:r>
            <a:r>
              <a:rPr lang="el-GR" sz="2400" dirty="0">
                <a:solidFill>
                  <a:schemeClr val="tx1"/>
                </a:solidFill>
              </a:rPr>
              <a:t> εκφοβισμός –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t> </a:t>
            </a:r>
            <a:r>
              <a:rPr lang="el-GR" sz="2400" dirty="0">
                <a:solidFill>
                  <a:schemeClr val="tx1"/>
                </a:solidFill>
              </a:rPr>
              <a:t>Συχνά περιλαμβάνει ακατάλληλη</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γλώσσα και συμπεριφορά</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π.χ. σωματική παρενόχληση</a:t>
            </a:r>
            <a:endParaRPr lang="en-GB" altLang="en-US" sz="2400" dirty="0">
              <a:solidFill>
                <a:schemeClr val="tx1"/>
              </a:solidFill>
            </a:endParaRPr>
          </a:p>
        </p:txBody>
      </p:sp>
      <p:sp>
        <p:nvSpPr>
          <p:cNvPr id="7187" name="Rectangle 18"/>
          <p:cNvSpPr>
            <a:spLocks noChangeArrowheads="1"/>
          </p:cNvSpPr>
          <p:nvPr/>
        </p:nvSpPr>
        <p:spPr bwMode="auto">
          <a:xfrm>
            <a:off x="1036321" y="609600"/>
            <a:ext cx="4551680" cy="378571"/>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sz="1600"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278264" y="1636440"/>
            <a:ext cx="7726536" cy="8117160"/>
            <a:chOff x="-211668" y="-479884"/>
            <a:chExt cx="5760640" cy="7728814"/>
          </a:xfrm>
        </p:grpSpPr>
        <p:sp>
          <p:nvSpPr>
            <p:cNvPr id="8" name="Rounded Rectangle 7"/>
            <p:cNvSpPr/>
            <p:nvPr/>
          </p:nvSpPr>
          <p:spPr>
            <a:xfrm>
              <a:off x="-211668" y="-479884"/>
              <a:ext cx="5760640" cy="6622589"/>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9" name="Rounded Rectangle 4"/>
            <p:cNvSpPr/>
            <p:nvPr/>
          </p:nvSpPr>
          <p:spPr>
            <a:xfrm>
              <a:off x="281211" y="811959"/>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p:txBody>
        </p:sp>
      </p:grpSp>
      <p:sp>
        <p:nvSpPr>
          <p:cNvPr id="15" name="Title 1"/>
          <p:cNvSpPr>
            <a:spLocks noGrp="1"/>
          </p:cNvSpPr>
          <p:nvPr>
            <p:ph type="title"/>
          </p:nvPr>
        </p:nvSpPr>
        <p:spPr>
          <a:xfrm>
            <a:off x="1965896" y="412305"/>
            <a:ext cx="11038904" cy="1008112"/>
          </a:xfrm>
        </p:spPr>
        <p:txBody>
          <a:bodyPr>
            <a:noAutofit/>
          </a:bodyPr>
          <a:lstStyle/>
          <a:p>
            <a:pPr algn="l" defTabSz="487363">
              <a:spcBef>
                <a:spcPts val="0"/>
              </a:spcBef>
            </a:pPr>
            <a:r>
              <a:rPr lang="el-GR" sz="3000" b="1" dirty="0" smtClean="0">
                <a:solidFill>
                  <a:srgbClr val="00B0F0"/>
                </a:solidFill>
                <a:ea typeface="Helvetica"/>
                <a:cs typeface="Helvetica"/>
                <a:sym typeface="Helvetica"/>
              </a:rPr>
              <a:t>Σχολικός Εκφοβισμός</a:t>
            </a:r>
            <a:r>
              <a:rPr lang="en-US" sz="3000" b="1" dirty="0" smtClean="0">
                <a:solidFill>
                  <a:srgbClr val="00B0F0"/>
                </a:solidFill>
                <a:ea typeface="Helvetica"/>
                <a:cs typeface="Helvetica"/>
                <a:sym typeface="Helvetica"/>
              </a:rPr>
              <a:t>:</a:t>
            </a:r>
            <a:r>
              <a:rPr lang="el-GR" sz="3000" b="1" dirty="0" smtClean="0">
                <a:solidFill>
                  <a:srgbClr val="00B0F0"/>
                </a:solidFill>
                <a:ea typeface="Helvetica"/>
                <a:cs typeface="Helvetica"/>
                <a:sym typeface="Helvetica"/>
              </a:rPr>
              <a:t> Ενημέρωση και Πρόληψη </a:t>
            </a:r>
          </a:p>
        </p:txBody>
      </p:sp>
      <p:sp>
        <p:nvSpPr>
          <p:cNvPr id="10" name="9 - Ορθογώνιο"/>
          <p:cNvSpPr/>
          <p:nvPr/>
        </p:nvSpPr>
        <p:spPr>
          <a:xfrm>
            <a:off x="5710312" y="2212503"/>
            <a:ext cx="6984776" cy="6801862"/>
          </a:xfrm>
          <a:prstGeom prst="rect">
            <a:avLst/>
          </a:prstGeom>
        </p:spPr>
        <p:txBody>
          <a:bodyPr wrap="square">
            <a:spAutoFit/>
          </a:bodyPr>
          <a:lstStyle/>
          <a:p>
            <a:pPr marL="266700" indent="-266700" algn="just">
              <a:buFont typeface="Wingdings" pitchFamily="2" charset="2"/>
              <a:buChar char="Ø"/>
            </a:pPr>
            <a:r>
              <a:rPr lang="el-GR" sz="2000" b="1" dirty="0" smtClean="0">
                <a:solidFill>
                  <a:schemeClr val="bg1"/>
                </a:solidFill>
                <a:latin typeface="+mj-lt"/>
              </a:rPr>
              <a:t>Επειδή ο εκφοβισμός είναι συχνά ένα αόρατο φαινόμενο θα πρέπει ως γονείς να είμαστε ευαισθητοποιημένοι σε συμπεριφορές που φανερώνουν ότι το παιδί μπορεί να έχει πέσει στόχος εκφοβισμού όπως άρνηση να πάει σχολείο</a:t>
            </a:r>
            <a:r>
              <a:rPr lang="el-GR" sz="2000" b="1" dirty="0" smtClean="0">
                <a:solidFill>
                  <a:schemeClr val="bg1"/>
                </a:solidFill>
                <a:latin typeface="+mj-lt"/>
              </a:rPr>
              <a:t>, μειωμένη </a:t>
            </a:r>
            <a:r>
              <a:rPr lang="el-GR" sz="2000" b="1" dirty="0" smtClean="0">
                <a:solidFill>
                  <a:schemeClr val="bg1"/>
                </a:solidFill>
                <a:latin typeface="+mj-lt"/>
              </a:rPr>
              <a:t>όρεξη για φαγητό, διαταραχές ύπνου.</a:t>
            </a:r>
          </a:p>
          <a:p>
            <a:pPr marL="266700" indent="-266700" algn="just">
              <a:buFont typeface="Wingdings" pitchFamily="2" charset="2"/>
              <a:buChar char="Ø"/>
            </a:pPr>
            <a:endParaRPr lang="el-GR" sz="2000" b="1" dirty="0" smtClean="0">
              <a:solidFill>
                <a:schemeClr val="bg1"/>
              </a:solidFill>
              <a:latin typeface="+mj-lt"/>
            </a:endParaRPr>
          </a:p>
          <a:p>
            <a:pPr>
              <a:buFont typeface="Wingdings" pitchFamily="2" charset="2"/>
              <a:buChar char="Ø"/>
            </a:pPr>
            <a:r>
              <a:rPr lang="el-GR" sz="2000" b="1" dirty="0" smtClean="0">
                <a:solidFill>
                  <a:schemeClr val="bg1"/>
                </a:solidFill>
                <a:latin typeface="+mj-lt"/>
              </a:rPr>
              <a:t>Ο πιο σημαντικός τρόπος αντιμετώπισης του φαινομένου  είναι να υπάρχει καλή επικοινωνία γονέα- παιδιού σε σταθερή βάση που αποτελεί ασπίδα προστασίας ενάντια στην </a:t>
            </a:r>
            <a:r>
              <a:rPr lang="el-GR" sz="2000" b="1" dirty="0" err="1" smtClean="0">
                <a:solidFill>
                  <a:schemeClr val="bg1"/>
                </a:solidFill>
                <a:latin typeface="+mj-lt"/>
              </a:rPr>
              <a:t>θυματοποίηση</a:t>
            </a:r>
            <a:r>
              <a:rPr lang="el-GR" sz="2000" b="1" dirty="0" smtClean="0">
                <a:solidFill>
                  <a:schemeClr val="bg1"/>
                </a:solidFill>
                <a:latin typeface="+mj-lt"/>
              </a:rPr>
              <a:t>.</a:t>
            </a:r>
          </a:p>
          <a:p>
            <a:pPr>
              <a:buFont typeface="Wingdings" pitchFamily="2" charset="2"/>
              <a:buChar char="Ø"/>
            </a:pPr>
            <a:r>
              <a:rPr lang="el-GR" sz="2000" b="1" dirty="0" smtClean="0">
                <a:solidFill>
                  <a:schemeClr val="bg1"/>
                </a:solidFill>
                <a:latin typeface="+mj-lt"/>
              </a:rPr>
              <a:t>Στο επίπεδο του γονέα υπάρχουν οι εξής βασικές αρχές αντιμετώπισης του εκφοβισμού </a:t>
            </a:r>
          </a:p>
          <a:p>
            <a:pPr lvl="0"/>
            <a:r>
              <a:rPr lang="el-GR" sz="2000" b="1" dirty="0" smtClean="0">
                <a:solidFill>
                  <a:schemeClr val="bg1"/>
                </a:solidFill>
                <a:latin typeface="+mj-lt"/>
              </a:rPr>
              <a:t>Περάστε ποιοτικό χρόνο με </a:t>
            </a:r>
            <a:r>
              <a:rPr lang="el-GR" sz="2000" b="1" dirty="0" smtClean="0">
                <a:solidFill>
                  <a:schemeClr val="bg1"/>
                </a:solidFill>
                <a:latin typeface="+mj-lt"/>
              </a:rPr>
              <a:t>το παιδί </a:t>
            </a:r>
            <a:r>
              <a:rPr lang="el-GR" sz="2000" b="1" dirty="0" smtClean="0">
                <a:solidFill>
                  <a:schemeClr val="bg1"/>
                </a:solidFill>
                <a:latin typeface="+mj-lt"/>
              </a:rPr>
              <a:t>σας </a:t>
            </a:r>
          </a:p>
          <a:p>
            <a:pPr lvl="0"/>
            <a:r>
              <a:rPr lang="el-GR" sz="2000" b="1" dirty="0" smtClean="0">
                <a:solidFill>
                  <a:schemeClr val="bg1"/>
                </a:solidFill>
                <a:latin typeface="+mj-lt"/>
              </a:rPr>
              <a:t>Ακούστε το παιδί σας </a:t>
            </a:r>
          </a:p>
          <a:p>
            <a:pPr lvl="0"/>
            <a:r>
              <a:rPr lang="el-GR" sz="2000" b="1" dirty="0" smtClean="0">
                <a:solidFill>
                  <a:schemeClr val="bg1"/>
                </a:solidFill>
                <a:latin typeface="+mj-lt"/>
              </a:rPr>
              <a:t>Ενθαρρύνετε την συμμετοχή του στον αθλητισμό</a:t>
            </a:r>
          </a:p>
          <a:p>
            <a:pPr lvl="0"/>
            <a:r>
              <a:rPr lang="el-GR" sz="2000" b="1" dirty="0" smtClean="0">
                <a:solidFill>
                  <a:schemeClr val="bg1"/>
                </a:solidFill>
                <a:latin typeface="+mj-lt"/>
              </a:rPr>
              <a:t>Ενθαρρύνετε την συμμετοχή του σε  εθελοντική εργασία </a:t>
            </a:r>
          </a:p>
          <a:p>
            <a:pPr lvl="0"/>
            <a:r>
              <a:rPr lang="el-GR" sz="2000" b="1" dirty="0" smtClean="0">
                <a:solidFill>
                  <a:schemeClr val="bg1"/>
                </a:solidFill>
                <a:latin typeface="+mj-lt"/>
              </a:rPr>
              <a:t>Βοηθήστε το παιδί να αναπτύξει  ικανότητες επίλυσης </a:t>
            </a:r>
            <a:r>
              <a:rPr lang="el-GR" sz="2000" b="1" dirty="0" smtClean="0">
                <a:solidFill>
                  <a:schemeClr val="bg1"/>
                </a:solidFill>
                <a:latin typeface="+mj-lt"/>
              </a:rPr>
              <a:t>προβλημάτων. </a:t>
            </a:r>
            <a:endParaRPr lang="el-GR" sz="2000" b="1" dirty="0" smtClean="0">
              <a:solidFill>
                <a:schemeClr val="bg1"/>
              </a:solidFill>
              <a:latin typeface="+mj-lt"/>
            </a:endParaRPr>
          </a:p>
          <a:p>
            <a:pPr lvl="0"/>
            <a:endParaRPr lang="el-GR" sz="2000" dirty="0" smtClean="0">
              <a:latin typeface="+mj-lt"/>
            </a:endParaRPr>
          </a:p>
          <a:p>
            <a:pPr marL="266700" lvl="0" indent="-266700" algn="just">
              <a:buFont typeface="Wingdings" pitchFamily="2" charset="2"/>
              <a:buChar char="Ø"/>
            </a:pPr>
            <a:endParaRPr lang="el-GR" dirty="0" smtClean="0">
              <a:solidFill>
                <a:schemeClr val="bg1"/>
              </a:solidFill>
              <a:latin typeface="Helvetica"/>
              <a:ea typeface="Helvetica"/>
              <a:cs typeface="Helvetica"/>
              <a:sym typeface="Helvetica"/>
            </a:endParaRPr>
          </a:p>
        </p:txBody>
      </p:sp>
      <p:pic>
        <p:nvPicPr>
          <p:cNvPr id="19" name="Picture 2" descr="C:\Users\user\Pictures\competitions\Εικόνα2.png"/>
          <p:cNvPicPr>
            <a:picLocks noChangeAspect="1" noChangeArrowheads="1"/>
          </p:cNvPicPr>
          <p:nvPr/>
        </p:nvPicPr>
        <p:blipFill>
          <a:blip r:embed="rId3" cstate="print"/>
          <a:srcRect/>
          <a:stretch>
            <a:fillRect/>
          </a:stretch>
        </p:blipFill>
        <p:spPr bwMode="auto">
          <a:xfrm>
            <a:off x="381720" y="2860576"/>
            <a:ext cx="4672732" cy="4672732"/>
          </a:xfrm>
          <a:prstGeom prst="rect">
            <a:avLst/>
          </a:prstGeom>
          <a:noFill/>
        </p:spPr>
      </p:pic>
    </p:spTree>
  </p:cSld>
  <p:clrMapOvr>
    <a:masterClrMapping/>
  </p:clrMapOvr>
  <p:transition spd="med">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7438504" y="1564432"/>
            <a:ext cx="5209844" cy="8640960"/>
            <a:chOff x="-211668" y="-561608"/>
            <a:chExt cx="5760640" cy="7810538"/>
          </a:xfrm>
        </p:grpSpPr>
        <p:sp>
          <p:nvSpPr>
            <p:cNvPr id="8" name="Rounded Rectangle 7"/>
            <p:cNvSpPr/>
            <p:nvPr/>
          </p:nvSpPr>
          <p:spPr>
            <a:xfrm>
              <a:off x="-211668" y="-561608"/>
              <a:ext cx="5760640" cy="6622588"/>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9" name="Rounded Rectangle 4"/>
            <p:cNvSpPr/>
            <p:nvPr/>
          </p:nvSpPr>
          <p:spPr>
            <a:xfrm>
              <a:off x="281211" y="811959"/>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66700" lvl="0" indent="-266700" algn="just">
                <a:buFont typeface="Wingdings" pitchFamily="2" charset="2"/>
                <a:buChar char="Ø"/>
              </a:pPr>
              <a:endParaRPr lang="el-GR" sz="2500" dirty="0" smtClean="0">
                <a:solidFill>
                  <a:schemeClr val="bg1"/>
                </a:solidFill>
                <a:latin typeface="Helvetica"/>
                <a:ea typeface="Helvetica"/>
                <a:cs typeface="Helvetica"/>
                <a:sym typeface="Helvetica"/>
              </a:endParaRPr>
            </a:p>
          </p:txBody>
        </p:sp>
      </p:grpSp>
      <p:sp>
        <p:nvSpPr>
          <p:cNvPr id="15" name="Title 1"/>
          <p:cNvSpPr>
            <a:spLocks noGrp="1"/>
          </p:cNvSpPr>
          <p:nvPr>
            <p:ph type="title"/>
          </p:nvPr>
        </p:nvSpPr>
        <p:spPr>
          <a:xfrm>
            <a:off x="1965896" y="412305"/>
            <a:ext cx="11038904" cy="1008112"/>
          </a:xfrm>
        </p:spPr>
        <p:txBody>
          <a:bodyPr>
            <a:noAutofit/>
          </a:bodyPr>
          <a:lstStyle/>
          <a:p>
            <a:pPr algn="l" defTabSz="487363">
              <a:spcBef>
                <a:spcPts val="0"/>
              </a:spcBef>
            </a:pPr>
            <a:r>
              <a:rPr lang="el-GR" sz="3000" b="1" dirty="0" smtClean="0">
                <a:solidFill>
                  <a:srgbClr val="00B0F0"/>
                </a:solidFill>
                <a:ea typeface="Helvetica"/>
                <a:cs typeface="Helvetica"/>
                <a:sym typeface="Helvetica"/>
              </a:rPr>
              <a:t>Σχολικός Εκφοβισμός</a:t>
            </a:r>
            <a:r>
              <a:rPr lang="en-US" sz="3000" b="1" dirty="0" smtClean="0">
                <a:solidFill>
                  <a:srgbClr val="00B0F0"/>
                </a:solidFill>
                <a:ea typeface="Helvetica"/>
                <a:cs typeface="Helvetica"/>
                <a:sym typeface="Helvetica"/>
              </a:rPr>
              <a:t>:</a:t>
            </a:r>
            <a:r>
              <a:rPr lang="el-GR" sz="3000" b="1" dirty="0" smtClean="0">
                <a:solidFill>
                  <a:srgbClr val="00B0F0"/>
                </a:solidFill>
                <a:ea typeface="Helvetica"/>
                <a:cs typeface="Helvetica"/>
                <a:sym typeface="Helvetica"/>
              </a:rPr>
              <a:t> Ενημέρωση και Πρόληψη </a:t>
            </a:r>
          </a:p>
        </p:txBody>
      </p:sp>
      <p:sp>
        <p:nvSpPr>
          <p:cNvPr id="12" name="11 - Ορθογώνιο"/>
          <p:cNvSpPr/>
          <p:nvPr/>
        </p:nvSpPr>
        <p:spPr>
          <a:xfrm>
            <a:off x="7870552" y="1996480"/>
            <a:ext cx="4824536" cy="2308324"/>
          </a:xfrm>
          <a:prstGeom prst="rect">
            <a:avLst/>
          </a:prstGeom>
        </p:spPr>
        <p:txBody>
          <a:bodyPr wrap="square">
            <a:spAutoFit/>
          </a:bodyPr>
          <a:lstStyle/>
          <a:p>
            <a:pPr>
              <a:buFont typeface="Wingdings" pitchFamily="2" charset="2"/>
              <a:buChar char="Ø"/>
            </a:pPr>
            <a:r>
              <a:rPr lang="el-GR" sz="2400" dirty="0" smtClean="0">
                <a:solidFill>
                  <a:schemeClr val="bg1"/>
                </a:solidFill>
              </a:rPr>
              <a:t>Στο επίπεδο της σχολικής κοινότητας  και της κοινωνίας, είναι εξαιρετικά σημαντική  η ανάπτυξη δράσεων ευαισθητοποίησης και πρόληψης με βιωματικό χαρακτήρα.</a:t>
            </a:r>
          </a:p>
        </p:txBody>
      </p:sp>
      <p:sp>
        <p:nvSpPr>
          <p:cNvPr id="13" name="12 - Ορθογώνιο"/>
          <p:cNvSpPr/>
          <p:nvPr/>
        </p:nvSpPr>
        <p:spPr>
          <a:xfrm>
            <a:off x="7582520" y="4300736"/>
            <a:ext cx="4968552" cy="4320480"/>
          </a:xfrm>
          <a:prstGeom prst="rect">
            <a:avLst/>
          </a:prstGeom>
        </p:spPr>
        <p:txBody>
          <a:bodyPr wrap="square">
            <a:spAutoFit/>
          </a:bodyPr>
          <a:lstStyle/>
          <a:p>
            <a:pPr lvl="1" defTabSz="914400">
              <a:buFont typeface="Wingdings" pitchFamily="2" charset="2"/>
              <a:buChar char="Ø"/>
            </a:pPr>
            <a:r>
              <a:rPr lang="el-GR" sz="2400" dirty="0" smtClean="0">
                <a:solidFill>
                  <a:schemeClr val="bg1"/>
                </a:solidFill>
                <a:latin typeface="+mj-lt"/>
                <a:ea typeface="Calibri" pitchFamily="34" charset="0"/>
                <a:cs typeface="Times New Roman" pitchFamily="18" charset="0"/>
              </a:rPr>
              <a:t>Στο πλαίσιο της θέσης μου ως υπεύθυνη εκπαιδευτικών προγραμμάτων στο  Διεθνές Κέντρο Ολυμπιακής Εκεχειρίας έχω σχεδιάσει σε συνεργασία με το Βρετανικό Συμβούλιο και τον Σύλλογο Ελλήνων Ολυμπιονικών το εκπαιδευτικό πρόγραμμα κατά της </a:t>
            </a:r>
            <a:r>
              <a:rPr lang="el-GR" sz="2400" dirty="0" err="1" smtClean="0">
                <a:solidFill>
                  <a:schemeClr val="bg1"/>
                </a:solidFill>
                <a:latin typeface="+mj-lt"/>
                <a:ea typeface="Calibri" pitchFamily="34" charset="0"/>
                <a:cs typeface="Times New Roman" pitchFamily="18" charset="0"/>
              </a:rPr>
              <a:t>ενδοσχολικής</a:t>
            </a:r>
            <a:r>
              <a:rPr lang="el-GR" sz="2400" dirty="0" smtClean="0">
                <a:solidFill>
                  <a:schemeClr val="bg1"/>
                </a:solidFill>
                <a:latin typeface="+mj-lt"/>
                <a:ea typeface="Calibri" pitchFamily="34" charset="0"/>
                <a:cs typeface="Times New Roman" pitchFamily="18" charset="0"/>
              </a:rPr>
              <a:t> βίας με τίτλο  «Σέβομαι τη Διαφορετικότητα».</a:t>
            </a:r>
            <a:endParaRPr lang="el-GR" sz="2400" dirty="0" smtClean="0">
              <a:solidFill>
                <a:schemeClr val="bg1"/>
              </a:solidFill>
              <a:latin typeface="+mj-lt"/>
              <a:cs typeface="Arial"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165308" y="2428528"/>
            <a:ext cx="7130575" cy="4752528"/>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278264" y="2860576"/>
            <a:ext cx="7488832" cy="5400600"/>
            <a:chOff x="0" y="249537"/>
            <a:chExt cx="5760640" cy="6999393"/>
          </a:xfrm>
        </p:grpSpPr>
        <p:sp>
          <p:nvSpPr>
            <p:cNvPr id="8" name="Rounded Rectangle 7"/>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340859" y="308992"/>
              <a:ext cx="5198218" cy="6806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just">
                <a:spcAft>
                  <a:spcPts val="600"/>
                </a:spcAft>
                <a:buFont typeface="Wingdings" pitchFamily="2" charset="2"/>
                <a:buChar char="Ø"/>
              </a:pP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Αφορά στον σχολικό εκφοβισμό</a:t>
              </a: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και την επίλυση διαφορών, στη βάση των αξιών και ιδεωδών του Ολυμπισμού και της Ολυμπιακής Εκεχειρίας όπως η αριστεία, η φιλία και ο σεβασμός. </a:t>
              </a:r>
              <a:endParaRPr lang="en-US" sz="2500" dirty="0" smtClean="0">
                <a:solidFill>
                  <a:schemeClr val="bg1"/>
                </a:solidFill>
                <a:latin typeface="Noteworthy Bold" charset="0"/>
                <a:ea typeface="Helvetica"/>
                <a:cs typeface="Helvetica"/>
                <a:sym typeface="Helvetica"/>
              </a:endParaRPr>
            </a:p>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Φιλοδοξεί να εκπαιδεύσει τα παιδιά στους τρόπους αποφυγής τέτοιων συμπεριφορών, με την εφαρμογή των ιδεωδών της Ολυμπιακής Εκεχειρίας και του Ολυμπισμού στην καθημερινή τους ζωή. </a:t>
              </a:r>
              <a:endParaRPr lang="en-US" sz="2500" dirty="0" smtClean="0">
                <a:solidFill>
                  <a:schemeClr val="bg1"/>
                </a:solidFill>
                <a:latin typeface="Noteworthy Bold" charset="0"/>
                <a:ea typeface="Helvetica"/>
                <a:cs typeface="Helvetica"/>
                <a:sym typeface="Helvetica"/>
              </a:endParaRPr>
            </a:p>
          </p:txBody>
        </p:sp>
      </p:grpSp>
      <p:sp>
        <p:nvSpPr>
          <p:cNvPr id="10" name="Title 1"/>
          <p:cNvSpPr>
            <a:spLocks noGrp="1"/>
          </p:cNvSpPr>
          <p:nvPr>
            <p:ph type="title"/>
          </p:nvPr>
        </p:nvSpPr>
        <p:spPr>
          <a:xfrm>
            <a:off x="1965896" y="412305"/>
            <a:ext cx="10081119" cy="1008112"/>
          </a:xfrm>
        </p:spPr>
        <p:txBody>
          <a:bodyPr>
            <a:normAutofit fontScale="90000"/>
          </a:bodyPr>
          <a:lstStyle/>
          <a:p>
            <a:r>
              <a:rPr lang="el-GR" sz="4000" b="1" dirty="0" smtClean="0">
                <a:solidFill>
                  <a:srgbClr val="00B0F0"/>
                </a:solidFill>
              </a:rPr>
              <a:t>«Σέβομαι τη Διαφορετικότητα»</a:t>
            </a:r>
            <a:br>
              <a:rPr lang="el-GR" sz="4000" b="1" dirty="0" smtClean="0">
                <a:solidFill>
                  <a:srgbClr val="00B0F0"/>
                </a:solidFill>
              </a:rPr>
            </a:br>
            <a:r>
              <a:rPr lang="el-GR" sz="4000" b="1" dirty="0" smtClean="0">
                <a:solidFill>
                  <a:srgbClr val="00B0F0"/>
                </a:solidFill>
                <a:ea typeface="Helvetica"/>
                <a:cs typeface="Helvetica"/>
                <a:sym typeface="Helvetica"/>
              </a:rPr>
              <a:t>πρόγραμμα κατά του σχολικού εκφοβισμού </a:t>
            </a:r>
            <a:r>
              <a:rPr lang="el-GR" sz="4400" b="1" dirty="0" smtClean="0">
                <a:ea typeface="Helvetica"/>
                <a:cs typeface="Helvetica"/>
                <a:sym typeface="Helvetica"/>
              </a:rPr>
              <a:t/>
            </a:r>
            <a:br>
              <a:rPr lang="el-GR" sz="4400" b="1" dirty="0" smtClean="0">
                <a:ea typeface="Helvetica"/>
                <a:cs typeface="Helvetica"/>
                <a:sym typeface="Helvetica"/>
              </a:rPr>
            </a:br>
            <a:endParaRPr lang="el-GR" sz="4400" b="1" dirty="0">
              <a:solidFill>
                <a:srgbClr val="00B0F0"/>
              </a:solidFill>
            </a:endParaRPr>
          </a:p>
        </p:txBody>
      </p:sp>
      <p:pic>
        <p:nvPicPr>
          <p:cNvPr id="12" name="Picture 2" descr="C:\Users\user2\Desktop\photos for respecting diversity video\4.JPG"/>
          <p:cNvPicPr>
            <a:picLocks noChangeAspect="1" noChangeArrowheads="1"/>
          </p:cNvPicPr>
          <p:nvPr/>
        </p:nvPicPr>
        <p:blipFill>
          <a:blip r:embed="rId3" cstate="print"/>
          <a:srcRect/>
          <a:stretch>
            <a:fillRect/>
          </a:stretch>
        </p:blipFill>
        <p:spPr bwMode="auto">
          <a:xfrm>
            <a:off x="309712" y="3148608"/>
            <a:ext cx="4887969" cy="4730299"/>
          </a:xfrm>
          <a:prstGeom prst="rect">
            <a:avLst/>
          </a:prstGeom>
          <a:noFill/>
        </p:spPr>
      </p:pic>
    </p:spTree>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812273455"/>
              </p:ext>
            </p:extLst>
          </p:nvPr>
        </p:nvGraphicFramePr>
        <p:xfrm>
          <a:off x="6645276" y="1780456"/>
          <a:ext cx="6121820" cy="7488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2" name="Picture 2"/>
          <p:cNvPicPr>
            <a:picLocks noChangeAspect="1" noChangeArrowheads="1"/>
          </p:cNvPicPr>
          <p:nvPr/>
        </p:nvPicPr>
        <p:blipFill>
          <a:blip r:embed="rId8" cstate="print"/>
          <a:srcRect/>
          <a:stretch>
            <a:fillRect/>
          </a:stretch>
        </p:blipFill>
        <p:spPr bwMode="auto">
          <a:xfrm>
            <a:off x="89918" y="2788568"/>
            <a:ext cx="6489121" cy="5196634"/>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393763213"/>
              </p:ext>
            </p:extLst>
          </p:nvPr>
        </p:nvGraphicFramePr>
        <p:xfrm>
          <a:off x="7006456" y="1924472"/>
          <a:ext cx="5760640" cy="7498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2325936" y="484312"/>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26" name="Picture 2"/>
          <p:cNvPicPr>
            <a:picLocks noChangeAspect="1" noChangeArrowheads="1"/>
          </p:cNvPicPr>
          <p:nvPr/>
        </p:nvPicPr>
        <p:blipFill>
          <a:blip r:embed="rId8" cstate="print"/>
          <a:stretch>
            <a:fillRect/>
          </a:stretch>
        </p:blipFill>
        <p:spPr bwMode="auto">
          <a:xfrm>
            <a:off x="309712" y="3058598"/>
            <a:ext cx="6696067" cy="5022050"/>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l-G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l-G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13408</TotalTime>
  <Words>1636</Words>
  <Application>Microsoft Office PowerPoint</Application>
  <PresentationFormat>Προσαρμογή</PresentationFormat>
  <Paragraphs>196</Paragraphs>
  <Slides>25</Slides>
  <Notes>25</Notes>
  <HiddenSlides>0</HiddenSlides>
  <MMClips>0</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Office Theme</vt:lpstr>
      <vt:lpstr>Διαφάνεια 1</vt:lpstr>
      <vt:lpstr>Σχολικός Εκφοβισμός: Ενημέρωση και Πρόληψη </vt:lpstr>
      <vt:lpstr>Σχολικός Εκφοβισμός: Ενημέρωση και Πρόληψη </vt:lpstr>
      <vt:lpstr> Πολλές μορφές </vt:lpstr>
      <vt:lpstr>Σχολικός Εκφοβισμός: Ενημέρωση και Πρόληψη </vt:lpstr>
      <vt:lpstr>Σχολικός Εκφοβισμός: Ενημέρωση και Πρόληψη </vt:lpstr>
      <vt:lpstr>«Σέβομαι τη Διαφορετικότητα» πρόγραμμα κατά του σχολικού εκφοβισμού  </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Σχολικός Εκφοβισμός: Ενημέρωση και Πρόληψη </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user2</dc:creator>
  <cp:lastModifiedBy>user</cp:lastModifiedBy>
  <cp:revision>6294</cp:revision>
  <dcterms:modified xsi:type="dcterms:W3CDTF">2017-06-12T12:52:00Z</dcterms:modified>
</cp:coreProperties>
</file>